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7" r:id="rId9"/>
    <p:sldId id="269" r:id="rId10"/>
    <p:sldId id="263" r:id="rId11"/>
    <p:sldId id="264" r:id="rId12"/>
    <p:sldId id="265"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In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7E56"/>
    <a:srgbClr val="4E072F"/>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31789"/>
            <a:ext cx="7556421" cy="1559243"/>
          </a:xfrm>
          <a:prstGeom prst="rect">
            <a:avLst/>
          </a:prstGeom>
          <a:noFill/>
        </p:spPr>
        <p:txBody>
          <a:bodyPr wrap="squar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AI-Powered Car Fault Diagnosis App</a:t>
            </a:r>
            <a:endParaRPr lang="en-US" sz="4900" dirty="0"/>
          </a:p>
        </p:txBody>
      </p:sp>
      <p:sp>
        <p:nvSpPr>
          <p:cNvPr id="4" name="Text 1"/>
          <p:cNvSpPr/>
          <p:nvPr/>
        </p:nvSpPr>
        <p:spPr>
          <a:xfrm>
            <a:off x="6280190" y="3831193"/>
            <a:ext cx="7556421"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This presentation outlines the requirement gathering process for an AI-powered car fault diagnosis mobile application. We'll cover stakeholder identification, data collection techniques, data cleaning, and user reluctance assessment. Our goal is to develop an app that meets user needs and provides accurate, accessible car diagnostics. </a:t>
            </a:r>
            <a:endParaRPr lang="en-US" sz="1750" dirty="0"/>
          </a:p>
        </p:txBody>
      </p:sp>
      <p:sp>
        <p:nvSpPr>
          <p:cNvPr id="5" name="Shape 2"/>
          <p:cNvSpPr/>
          <p:nvPr/>
        </p:nvSpPr>
        <p:spPr>
          <a:xfrm>
            <a:off x="6280190" y="5917763"/>
            <a:ext cx="362903" cy="362903"/>
          </a:xfrm>
          <a:prstGeom prst="roundRect">
            <a:avLst>
              <a:gd name="adj" fmla="val 25194296"/>
            </a:avLst>
          </a:prstGeom>
          <a:noFill/>
          <a:ln w="7620">
            <a:solidFill>
              <a:srgbClr val="FFFFFF"/>
            </a:solidFill>
            <a:prstDash val="solid"/>
          </a:ln>
        </p:spPr>
      </p:sp>
      <p:sp>
        <p:nvSpPr>
          <p:cNvPr id="7" name="Text 3"/>
          <p:cNvSpPr/>
          <p:nvPr/>
        </p:nvSpPr>
        <p:spPr>
          <a:xfrm>
            <a:off x="8861253" y="6714995"/>
            <a:ext cx="2437328" cy="396835"/>
          </a:xfrm>
          <a:prstGeom prst="rect">
            <a:avLst/>
          </a:prstGeom>
          <a:noFill/>
        </p:spPr>
        <p:txBody>
          <a:bodyPr wrap="none" lIns="0" tIns="0" rIns="0" bIns="0" rtlCol="0" anchor="t"/>
          <a:lstStyle/>
          <a:p>
            <a:pPr marL="0" indent="0" algn="l">
              <a:lnSpc>
                <a:spcPts val="3100"/>
              </a:lnSpc>
              <a:buNone/>
            </a:pPr>
            <a:r>
              <a:rPr lang="en-US" sz="4400" b="1" kern="0" spc="-36" dirty="0">
                <a:solidFill>
                  <a:srgbClr val="272525"/>
                </a:solidFill>
                <a:ea typeface="Inter Bold" pitchFamily="34" charset="-122"/>
                <a:cs typeface="Inter Bold" pitchFamily="34" charset="-120"/>
              </a:rPr>
              <a:t>By Group 19</a:t>
            </a:r>
            <a:endParaRPr lang="en-US" sz="4400" dirty="0"/>
          </a:p>
        </p:txBody>
      </p:sp>
      <p:sp>
        <p:nvSpPr>
          <p:cNvPr id="8" name="Rectangle 7"/>
          <p:cNvSpPr/>
          <p:nvPr/>
        </p:nvSpPr>
        <p:spPr>
          <a:xfrm>
            <a:off x="13338810" y="795528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12881610" y="7955280"/>
            <a:ext cx="196850"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Pentagon 11"/>
          <p:cNvSpPr/>
          <p:nvPr/>
        </p:nvSpPr>
        <p:spPr>
          <a:xfrm rot="10800000">
            <a:off x="12653010" y="7520305"/>
            <a:ext cx="1977390" cy="709295"/>
          </a:xfrm>
          <a:prstGeom prst="homePlate">
            <a:avLst/>
          </a:prstGeom>
          <a:solidFill>
            <a:srgbClr val="FC7E5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6605" y="682943"/>
            <a:ext cx="5423297" cy="677823"/>
          </a:xfrm>
          <a:prstGeom prst="rect">
            <a:avLst/>
          </a:prstGeom>
          <a:noFill/>
        </p:spPr>
        <p:txBody>
          <a:bodyPr wrap="none" lIns="0" tIns="0" rIns="0" bIns="0" rtlCol="0" anchor="t"/>
          <a:lstStyle/>
          <a:p>
            <a:pPr marL="0" indent="0" algn="l">
              <a:lnSpc>
                <a:spcPts val="5300"/>
              </a:lnSpc>
              <a:buNone/>
            </a:pPr>
            <a:r>
              <a:rPr lang="en-US" sz="4250" b="1" kern="0" spc="-85" dirty="0">
                <a:solidFill>
                  <a:srgbClr val="F95F88"/>
                </a:solidFill>
                <a:latin typeface="Petrona Bold" pitchFamily="34" charset="0"/>
                <a:ea typeface="Petrona Bold" pitchFamily="34" charset="-122"/>
                <a:cs typeface="Petrona Bold" pitchFamily="34" charset="-120"/>
              </a:rPr>
              <a:t>Data Cleaning Process</a:t>
            </a:r>
            <a:endParaRPr lang="en-US" sz="4250" dirty="0"/>
          </a:p>
        </p:txBody>
      </p:sp>
      <p:sp>
        <p:nvSpPr>
          <p:cNvPr id="4" name="Shape 1"/>
          <p:cNvSpPr/>
          <p:nvPr/>
        </p:nvSpPr>
        <p:spPr>
          <a:xfrm>
            <a:off x="6398419" y="1656517"/>
            <a:ext cx="22860" cy="5890022"/>
          </a:xfrm>
          <a:prstGeom prst="roundRect">
            <a:avLst>
              <a:gd name="adj" fmla="val 362337"/>
            </a:avLst>
          </a:prstGeom>
          <a:solidFill>
            <a:srgbClr val="C6BDDA"/>
          </a:solidFill>
        </p:spPr>
      </p:sp>
      <p:sp>
        <p:nvSpPr>
          <p:cNvPr id="5" name="Shape 2"/>
          <p:cNvSpPr/>
          <p:nvPr/>
        </p:nvSpPr>
        <p:spPr>
          <a:xfrm>
            <a:off x="6597372" y="2088713"/>
            <a:ext cx="591622" cy="22860"/>
          </a:xfrm>
          <a:prstGeom prst="roundRect">
            <a:avLst>
              <a:gd name="adj" fmla="val 362337"/>
            </a:avLst>
          </a:prstGeom>
          <a:solidFill>
            <a:srgbClr val="C6BDDA"/>
          </a:solidFill>
        </p:spPr>
      </p:sp>
      <p:sp>
        <p:nvSpPr>
          <p:cNvPr id="6" name="Shape 3"/>
          <p:cNvSpPr/>
          <p:nvPr/>
        </p:nvSpPr>
        <p:spPr>
          <a:xfrm>
            <a:off x="6176605" y="1878330"/>
            <a:ext cx="443627" cy="443627"/>
          </a:xfrm>
          <a:prstGeom prst="roundRect">
            <a:avLst>
              <a:gd name="adj" fmla="val 18671"/>
            </a:avLst>
          </a:prstGeom>
          <a:solidFill>
            <a:srgbClr val="E0D7F4"/>
          </a:solidFill>
          <a:ln w="7620">
            <a:solidFill>
              <a:srgbClr val="C6BDDA"/>
            </a:solidFill>
            <a:prstDash val="solid"/>
          </a:ln>
        </p:spPr>
      </p:sp>
      <p:sp>
        <p:nvSpPr>
          <p:cNvPr id="7" name="Text 4"/>
          <p:cNvSpPr/>
          <p:nvPr/>
        </p:nvSpPr>
        <p:spPr>
          <a:xfrm>
            <a:off x="6235720" y="1896785"/>
            <a:ext cx="325398" cy="406718"/>
          </a:xfrm>
          <a:prstGeom prst="rect">
            <a:avLst/>
          </a:prstGeom>
          <a:noFill/>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1</a:t>
            </a:r>
            <a:endParaRPr lang="en-US" sz="2550" dirty="0"/>
          </a:p>
        </p:txBody>
      </p:sp>
      <p:sp>
        <p:nvSpPr>
          <p:cNvPr id="8" name="Text 5"/>
          <p:cNvSpPr/>
          <p:nvPr/>
        </p:nvSpPr>
        <p:spPr>
          <a:xfrm>
            <a:off x="7384494" y="1853684"/>
            <a:ext cx="2711648" cy="338971"/>
          </a:xfrm>
          <a:prstGeom prst="rect">
            <a:avLst/>
          </a:prstGeom>
          <a:noFill/>
        </p:spPr>
        <p:txBody>
          <a:bodyPr wrap="none" lIns="0" tIns="0" rIns="0" bIns="0" rtlCol="0" anchor="t"/>
          <a:lstStyle/>
          <a:p>
            <a:pPr marL="0" indent="0" algn="l">
              <a:lnSpc>
                <a:spcPts val="2650"/>
              </a:lnSpc>
              <a:buNone/>
            </a:pPr>
            <a:r>
              <a:rPr lang="en-US" sz="2100" b="1" kern="0" spc="-43" dirty="0">
                <a:solidFill>
                  <a:srgbClr val="272525"/>
                </a:solidFill>
                <a:latin typeface="Petrona Bold" pitchFamily="34" charset="0"/>
                <a:ea typeface="Petrona Bold" pitchFamily="34" charset="-122"/>
                <a:cs typeface="Petrona Bold" pitchFamily="34" charset="-120"/>
              </a:rPr>
              <a:t>Survey Data</a:t>
            </a:r>
            <a:endParaRPr lang="en-US" sz="2100" dirty="0"/>
          </a:p>
        </p:txBody>
      </p:sp>
      <p:sp>
        <p:nvSpPr>
          <p:cNvPr id="9" name="Text 6"/>
          <p:cNvSpPr/>
          <p:nvPr/>
        </p:nvSpPr>
        <p:spPr>
          <a:xfrm>
            <a:off x="7384494" y="2310884"/>
            <a:ext cx="6555700" cy="630793"/>
          </a:xfrm>
          <a:prstGeom prst="rect">
            <a:avLst/>
          </a:prstGeom>
          <a:noFill/>
        </p:spPr>
        <p:txBody>
          <a:bodyPr wrap="square" lIns="0" tIns="0" rIns="0" bIns="0" rtlCol="0" anchor="t"/>
          <a:lstStyle/>
          <a:p>
            <a:pPr marL="0" indent="0" algn="l">
              <a:lnSpc>
                <a:spcPts val="2450"/>
              </a:lnSpc>
              <a:buNone/>
            </a:pPr>
            <a:r>
              <a:rPr lang="en-US" sz="1550" kern="0" spc="-31" dirty="0">
                <a:solidFill>
                  <a:srgbClr val="272525"/>
                </a:solidFill>
                <a:latin typeface="Inter" panose="02000503000000020004" pitchFamily="34" charset="0"/>
                <a:ea typeface="Inter" panose="02000503000000020004" pitchFamily="34" charset="-122"/>
                <a:cs typeface="Inter" panose="02000503000000020004" pitchFamily="34" charset="-120"/>
              </a:rPr>
              <a:t>Removed incomplete responses, applied consistent formatting, grouped text answers, and checked for duplicate entries.</a:t>
            </a:r>
            <a:endParaRPr lang="en-US" sz="1550" dirty="0"/>
          </a:p>
        </p:txBody>
      </p:sp>
      <p:sp>
        <p:nvSpPr>
          <p:cNvPr id="10" name="Shape 7"/>
          <p:cNvSpPr/>
          <p:nvPr/>
        </p:nvSpPr>
        <p:spPr>
          <a:xfrm>
            <a:off x="6597372" y="3768209"/>
            <a:ext cx="591622" cy="22860"/>
          </a:xfrm>
          <a:prstGeom prst="roundRect">
            <a:avLst>
              <a:gd name="adj" fmla="val 362337"/>
            </a:avLst>
          </a:prstGeom>
          <a:solidFill>
            <a:srgbClr val="C6BDDA"/>
          </a:solidFill>
        </p:spPr>
      </p:sp>
      <p:sp>
        <p:nvSpPr>
          <p:cNvPr id="11" name="Shape 8"/>
          <p:cNvSpPr/>
          <p:nvPr/>
        </p:nvSpPr>
        <p:spPr>
          <a:xfrm>
            <a:off x="6176605" y="3557826"/>
            <a:ext cx="443627" cy="443627"/>
          </a:xfrm>
          <a:prstGeom prst="roundRect">
            <a:avLst>
              <a:gd name="adj" fmla="val 18671"/>
            </a:avLst>
          </a:prstGeom>
          <a:solidFill>
            <a:srgbClr val="E0D7F4"/>
          </a:solidFill>
          <a:ln w="7620">
            <a:solidFill>
              <a:srgbClr val="C6BDDA"/>
            </a:solidFill>
            <a:prstDash val="solid"/>
          </a:ln>
        </p:spPr>
      </p:sp>
      <p:sp>
        <p:nvSpPr>
          <p:cNvPr id="12" name="Text 9"/>
          <p:cNvSpPr/>
          <p:nvPr/>
        </p:nvSpPr>
        <p:spPr>
          <a:xfrm>
            <a:off x="6235720" y="3576280"/>
            <a:ext cx="325398" cy="406718"/>
          </a:xfrm>
          <a:prstGeom prst="rect">
            <a:avLst/>
          </a:prstGeom>
          <a:noFill/>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2</a:t>
            </a:r>
            <a:endParaRPr lang="en-US" sz="2550" dirty="0"/>
          </a:p>
        </p:txBody>
      </p:sp>
      <p:sp>
        <p:nvSpPr>
          <p:cNvPr id="13" name="Text 10"/>
          <p:cNvSpPr/>
          <p:nvPr/>
        </p:nvSpPr>
        <p:spPr>
          <a:xfrm>
            <a:off x="7384494" y="3533180"/>
            <a:ext cx="2711648" cy="338971"/>
          </a:xfrm>
          <a:prstGeom prst="rect">
            <a:avLst/>
          </a:prstGeom>
          <a:noFill/>
        </p:spPr>
        <p:txBody>
          <a:bodyPr wrap="none" lIns="0" tIns="0" rIns="0" bIns="0" rtlCol="0" anchor="t"/>
          <a:lstStyle/>
          <a:p>
            <a:pPr marL="0" indent="0" algn="l">
              <a:lnSpc>
                <a:spcPts val="2650"/>
              </a:lnSpc>
              <a:buNone/>
            </a:pPr>
            <a:r>
              <a:rPr lang="en-US" sz="2100" b="1" kern="0" spc="-43" dirty="0">
                <a:solidFill>
                  <a:srgbClr val="272525"/>
                </a:solidFill>
                <a:latin typeface="Petrona Bold" pitchFamily="34" charset="0"/>
                <a:ea typeface="Petrona Bold" pitchFamily="34" charset="-122"/>
                <a:cs typeface="Petrona Bold" pitchFamily="34" charset="-120"/>
              </a:rPr>
              <a:t>Interview Data</a:t>
            </a:r>
            <a:endParaRPr lang="en-US" sz="2100" dirty="0"/>
          </a:p>
        </p:txBody>
      </p:sp>
      <p:sp>
        <p:nvSpPr>
          <p:cNvPr id="14" name="Text 11"/>
          <p:cNvSpPr/>
          <p:nvPr/>
        </p:nvSpPr>
        <p:spPr>
          <a:xfrm>
            <a:off x="7384494" y="3990380"/>
            <a:ext cx="6555700" cy="315397"/>
          </a:xfrm>
          <a:prstGeom prst="rect">
            <a:avLst/>
          </a:prstGeom>
          <a:noFill/>
        </p:spPr>
        <p:txBody>
          <a:bodyPr wrap="none" lIns="0" tIns="0" rIns="0" bIns="0" rtlCol="0" anchor="t"/>
          <a:lstStyle/>
          <a:p>
            <a:pPr marL="0" indent="0" algn="l">
              <a:lnSpc>
                <a:spcPts val="2450"/>
              </a:lnSpc>
              <a:buNone/>
            </a:pPr>
            <a:r>
              <a:rPr lang="en-US" sz="1550" kern="0" spc="-31" dirty="0">
                <a:solidFill>
                  <a:srgbClr val="272525"/>
                </a:solidFill>
                <a:latin typeface="Inter" panose="02000503000000020004" pitchFamily="34" charset="0"/>
                <a:ea typeface="Inter" panose="02000503000000020004" pitchFamily="34" charset="-122"/>
                <a:cs typeface="Inter" panose="02000503000000020004" pitchFamily="34" charset="-120"/>
              </a:rPr>
              <a:t>Removed noise and off-topic remarks, merged repeated comments.</a:t>
            </a:r>
            <a:endParaRPr lang="en-US" sz="1550" dirty="0"/>
          </a:p>
        </p:txBody>
      </p:sp>
      <p:sp>
        <p:nvSpPr>
          <p:cNvPr id="15" name="Shape 12"/>
          <p:cNvSpPr/>
          <p:nvPr/>
        </p:nvSpPr>
        <p:spPr>
          <a:xfrm>
            <a:off x="6597372" y="5132308"/>
            <a:ext cx="591622" cy="22860"/>
          </a:xfrm>
          <a:prstGeom prst="roundRect">
            <a:avLst>
              <a:gd name="adj" fmla="val 362337"/>
            </a:avLst>
          </a:prstGeom>
          <a:solidFill>
            <a:srgbClr val="C6BDDA"/>
          </a:solidFill>
        </p:spPr>
      </p:sp>
      <p:sp>
        <p:nvSpPr>
          <p:cNvPr id="16" name="Shape 13"/>
          <p:cNvSpPr/>
          <p:nvPr/>
        </p:nvSpPr>
        <p:spPr>
          <a:xfrm>
            <a:off x="6176605" y="4921925"/>
            <a:ext cx="443627" cy="443627"/>
          </a:xfrm>
          <a:prstGeom prst="roundRect">
            <a:avLst>
              <a:gd name="adj" fmla="val 18671"/>
            </a:avLst>
          </a:prstGeom>
          <a:solidFill>
            <a:srgbClr val="E0D7F4"/>
          </a:solidFill>
          <a:ln w="7620">
            <a:solidFill>
              <a:srgbClr val="C6BDDA"/>
            </a:solidFill>
            <a:prstDash val="solid"/>
          </a:ln>
        </p:spPr>
      </p:sp>
      <p:sp>
        <p:nvSpPr>
          <p:cNvPr id="17" name="Text 14"/>
          <p:cNvSpPr/>
          <p:nvPr/>
        </p:nvSpPr>
        <p:spPr>
          <a:xfrm>
            <a:off x="6235720" y="4940379"/>
            <a:ext cx="325398" cy="406718"/>
          </a:xfrm>
          <a:prstGeom prst="rect">
            <a:avLst/>
          </a:prstGeom>
          <a:noFill/>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3</a:t>
            </a:r>
            <a:endParaRPr lang="en-US" sz="2550" dirty="0"/>
          </a:p>
        </p:txBody>
      </p:sp>
      <p:sp>
        <p:nvSpPr>
          <p:cNvPr id="18" name="Text 15"/>
          <p:cNvSpPr/>
          <p:nvPr/>
        </p:nvSpPr>
        <p:spPr>
          <a:xfrm>
            <a:off x="7384494" y="4897279"/>
            <a:ext cx="2711648" cy="338971"/>
          </a:xfrm>
          <a:prstGeom prst="rect">
            <a:avLst/>
          </a:prstGeom>
          <a:noFill/>
        </p:spPr>
        <p:txBody>
          <a:bodyPr wrap="none" lIns="0" tIns="0" rIns="0" bIns="0" rtlCol="0" anchor="t"/>
          <a:lstStyle/>
          <a:p>
            <a:pPr marL="0" indent="0" algn="l">
              <a:lnSpc>
                <a:spcPts val="2650"/>
              </a:lnSpc>
              <a:buNone/>
            </a:pPr>
            <a:r>
              <a:rPr lang="en-US" sz="2100" b="1" kern="0" spc="-43" dirty="0">
                <a:solidFill>
                  <a:srgbClr val="272525"/>
                </a:solidFill>
                <a:latin typeface="Petrona Bold" pitchFamily="34" charset="0"/>
                <a:ea typeface="Petrona Bold" pitchFamily="34" charset="-122"/>
                <a:cs typeface="Petrona Bold" pitchFamily="34" charset="-120"/>
              </a:rPr>
              <a:t>Brainstorming Data</a:t>
            </a:r>
            <a:endParaRPr lang="en-US" sz="2100" dirty="0"/>
          </a:p>
        </p:txBody>
      </p:sp>
      <p:sp>
        <p:nvSpPr>
          <p:cNvPr id="19" name="Text 16"/>
          <p:cNvSpPr/>
          <p:nvPr/>
        </p:nvSpPr>
        <p:spPr>
          <a:xfrm>
            <a:off x="7384494" y="5354479"/>
            <a:ext cx="6555700" cy="630793"/>
          </a:xfrm>
          <a:prstGeom prst="rect">
            <a:avLst/>
          </a:prstGeom>
          <a:noFill/>
        </p:spPr>
        <p:txBody>
          <a:bodyPr wrap="square" lIns="0" tIns="0" rIns="0" bIns="0" rtlCol="0" anchor="t"/>
          <a:lstStyle/>
          <a:p>
            <a:pPr marL="0" indent="0" algn="l">
              <a:lnSpc>
                <a:spcPts val="2450"/>
              </a:lnSpc>
              <a:buNone/>
            </a:pPr>
            <a:r>
              <a:rPr lang="en-US" sz="1550" kern="0" spc="-31" dirty="0">
                <a:solidFill>
                  <a:srgbClr val="272525"/>
                </a:solidFill>
                <a:latin typeface="Inter" panose="02000503000000020004" pitchFamily="34" charset="0"/>
                <a:ea typeface="Inter" panose="02000503000000020004" pitchFamily="34" charset="-122"/>
                <a:cs typeface="Inter" panose="02000503000000020004" pitchFamily="34" charset="-120"/>
              </a:rPr>
              <a:t>Grouped similar ideas, classified features, and filtered out impractical concepts.</a:t>
            </a:r>
            <a:endParaRPr lang="en-US" sz="1550" dirty="0"/>
          </a:p>
        </p:txBody>
      </p:sp>
      <p:sp>
        <p:nvSpPr>
          <p:cNvPr id="20" name="Shape 17"/>
          <p:cNvSpPr/>
          <p:nvPr/>
        </p:nvSpPr>
        <p:spPr>
          <a:xfrm>
            <a:off x="6597372" y="6811804"/>
            <a:ext cx="591622" cy="22860"/>
          </a:xfrm>
          <a:prstGeom prst="roundRect">
            <a:avLst>
              <a:gd name="adj" fmla="val 362337"/>
            </a:avLst>
          </a:prstGeom>
          <a:solidFill>
            <a:srgbClr val="C6BDDA"/>
          </a:solidFill>
        </p:spPr>
      </p:sp>
      <p:sp>
        <p:nvSpPr>
          <p:cNvPr id="21" name="Shape 18"/>
          <p:cNvSpPr/>
          <p:nvPr/>
        </p:nvSpPr>
        <p:spPr>
          <a:xfrm>
            <a:off x="6176605" y="6601420"/>
            <a:ext cx="443627" cy="443627"/>
          </a:xfrm>
          <a:prstGeom prst="roundRect">
            <a:avLst>
              <a:gd name="adj" fmla="val 18671"/>
            </a:avLst>
          </a:prstGeom>
          <a:solidFill>
            <a:srgbClr val="E0D7F4"/>
          </a:solidFill>
          <a:ln w="7620">
            <a:solidFill>
              <a:srgbClr val="C6BDDA"/>
            </a:solidFill>
            <a:prstDash val="solid"/>
          </a:ln>
        </p:spPr>
      </p:sp>
      <p:sp>
        <p:nvSpPr>
          <p:cNvPr id="22" name="Text 19"/>
          <p:cNvSpPr/>
          <p:nvPr/>
        </p:nvSpPr>
        <p:spPr>
          <a:xfrm>
            <a:off x="6235720" y="6619875"/>
            <a:ext cx="325398" cy="406718"/>
          </a:xfrm>
          <a:prstGeom prst="rect">
            <a:avLst/>
          </a:prstGeom>
          <a:noFill/>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4</a:t>
            </a:r>
            <a:endParaRPr lang="en-US" sz="2550" dirty="0"/>
          </a:p>
        </p:txBody>
      </p:sp>
      <p:sp>
        <p:nvSpPr>
          <p:cNvPr id="23" name="Text 20"/>
          <p:cNvSpPr/>
          <p:nvPr/>
        </p:nvSpPr>
        <p:spPr>
          <a:xfrm>
            <a:off x="7384494" y="6576774"/>
            <a:ext cx="3056453" cy="338971"/>
          </a:xfrm>
          <a:prstGeom prst="rect">
            <a:avLst/>
          </a:prstGeom>
          <a:noFill/>
        </p:spPr>
        <p:txBody>
          <a:bodyPr wrap="none" lIns="0" tIns="0" rIns="0" bIns="0" rtlCol="0" anchor="t"/>
          <a:lstStyle/>
          <a:p>
            <a:pPr marL="0" indent="0" algn="l">
              <a:lnSpc>
                <a:spcPts val="2650"/>
              </a:lnSpc>
              <a:buNone/>
            </a:pPr>
            <a:r>
              <a:rPr lang="en-US" sz="2100" b="1" kern="0" spc="-43" dirty="0">
                <a:solidFill>
                  <a:srgbClr val="272525"/>
                </a:solidFill>
                <a:latin typeface="Petrona Bold" pitchFamily="34" charset="0"/>
                <a:ea typeface="Petrona Bold" pitchFamily="34" charset="-122"/>
                <a:cs typeface="Petrona Bold" pitchFamily="34" charset="-120"/>
              </a:rPr>
              <a:t>Reverse Engineering Data</a:t>
            </a:r>
            <a:endParaRPr lang="en-US" sz="2100" dirty="0"/>
          </a:p>
        </p:txBody>
      </p:sp>
      <p:sp>
        <p:nvSpPr>
          <p:cNvPr id="24" name="Text 21"/>
          <p:cNvSpPr/>
          <p:nvPr/>
        </p:nvSpPr>
        <p:spPr>
          <a:xfrm>
            <a:off x="7384494" y="7033974"/>
            <a:ext cx="6555700" cy="315397"/>
          </a:xfrm>
          <a:prstGeom prst="rect">
            <a:avLst/>
          </a:prstGeom>
          <a:noFill/>
        </p:spPr>
        <p:txBody>
          <a:bodyPr wrap="none" lIns="0" tIns="0" rIns="0" bIns="0" rtlCol="0" anchor="t"/>
          <a:lstStyle/>
          <a:p>
            <a:pPr marL="0" indent="0" algn="l">
              <a:lnSpc>
                <a:spcPts val="2450"/>
              </a:lnSpc>
              <a:buNone/>
            </a:pPr>
            <a:r>
              <a:rPr lang="en-US" sz="1550" kern="0" spc="-31" dirty="0">
                <a:solidFill>
                  <a:srgbClr val="272525"/>
                </a:solidFill>
                <a:latin typeface="Inter" panose="02000503000000020004" pitchFamily="34" charset="0"/>
                <a:ea typeface="Inter" panose="02000503000000020004" pitchFamily="34" charset="-122"/>
                <a:cs typeface="Inter" panose="02000503000000020004" pitchFamily="34" charset="-120"/>
              </a:rPr>
              <a:t>Extracted feature sets, identified gaps, and mapped to user needs.</a:t>
            </a:r>
            <a:endParaRPr lang="en-US" sz="1550" dirty="0"/>
          </a:p>
        </p:txBody>
      </p:sp>
      <p:sp>
        <p:nvSpPr>
          <p:cNvPr id="25" name="Pentagon 24"/>
          <p:cNvSpPr/>
          <p:nvPr/>
        </p:nvSpPr>
        <p:spPr>
          <a:xfrm rot="10800000">
            <a:off x="12653010" y="7520305"/>
            <a:ext cx="1977390" cy="709295"/>
          </a:xfrm>
          <a:prstGeom prst="homePlate">
            <a:avLst/>
          </a:prstGeom>
          <a:solidFill>
            <a:srgbClr val="FC7E5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147338" y="1098352"/>
            <a:ext cx="5538073" cy="551617"/>
          </a:xfrm>
          <a:prstGeom prst="rect">
            <a:avLst/>
          </a:prstGeom>
          <a:noFill/>
        </p:spPr>
        <p:txBody>
          <a:bodyPr wrap="none" lIns="0" tIns="0" rIns="0" bIns="0" rtlCol="0" anchor="t"/>
          <a:lstStyle/>
          <a:p>
            <a:pPr marL="0" indent="0" algn="l">
              <a:lnSpc>
                <a:spcPts val="4300"/>
              </a:lnSpc>
              <a:buNone/>
            </a:pPr>
            <a:r>
              <a:rPr lang="en-US" sz="3450" b="1" kern="0" spc="-70" dirty="0">
                <a:solidFill>
                  <a:srgbClr val="F95F88"/>
                </a:solidFill>
                <a:latin typeface="Petrona Bold" pitchFamily="34" charset="0"/>
                <a:ea typeface="Petrona Bold" pitchFamily="34" charset="-122"/>
                <a:cs typeface="Petrona Bold" pitchFamily="34" charset="-120"/>
              </a:rPr>
              <a:t>User Reluctance Assessment</a:t>
            </a:r>
            <a:endParaRPr lang="en-US" sz="3450" dirty="0"/>
          </a:p>
        </p:txBody>
      </p:sp>
      <p:pic>
        <p:nvPicPr>
          <p:cNvPr id="4" name="Image 1" descr="preencoded.png"/>
          <p:cNvPicPr>
            <a:picLocks noChangeAspect="1"/>
          </p:cNvPicPr>
          <p:nvPr/>
        </p:nvPicPr>
        <p:blipFill>
          <a:blip r:embed="rId3"/>
          <a:stretch>
            <a:fillRect/>
          </a:stretch>
        </p:blipFill>
        <p:spPr>
          <a:xfrm>
            <a:off x="3147338" y="1890593"/>
            <a:ext cx="802362" cy="962858"/>
          </a:xfrm>
          <a:prstGeom prst="rect">
            <a:avLst/>
          </a:prstGeom>
        </p:spPr>
      </p:pic>
      <p:sp>
        <p:nvSpPr>
          <p:cNvPr id="5" name="Text 1"/>
          <p:cNvSpPr/>
          <p:nvPr/>
        </p:nvSpPr>
        <p:spPr>
          <a:xfrm>
            <a:off x="4190325" y="2050971"/>
            <a:ext cx="2206704" cy="275749"/>
          </a:xfrm>
          <a:prstGeom prst="rect">
            <a:avLst/>
          </a:prstGeom>
          <a:noFill/>
        </p:spPr>
        <p:txBody>
          <a:bodyPr wrap="none" lIns="0" tIns="0" rIns="0" bIns="0" rtlCol="0" anchor="t"/>
          <a:lstStyle/>
          <a:p>
            <a:pPr marL="0" indent="0" algn="l">
              <a:lnSpc>
                <a:spcPts val="2150"/>
              </a:lnSpc>
              <a:buNone/>
            </a:pPr>
            <a:r>
              <a:rPr lang="en-US" sz="1700" b="1" kern="0" spc="-35" dirty="0">
                <a:solidFill>
                  <a:srgbClr val="272525"/>
                </a:solidFill>
                <a:latin typeface="Petrona Bold" pitchFamily="34" charset="0"/>
                <a:ea typeface="Petrona Bold" pitchFamily="34" charset="-122"/>
                <a:cs typeface="Petrona Bold" pitchFamily="34" charset="-120"/>
              </a:rPr>
              <a:t>Technical Skills</a:t>
            </a:r>
            <a:endParaRPr lang="en-US" sz="1700" dirty="0"/>
          </a:p>
        </p:txBody>
      </p:sp>
      <p:sp>
        <p:nvSpPr>
          <p:cNvPr id="6" name="Text 2"/>
          <p:cNvSpPr/>
          <p:nvPr/>
        </p:nvSpPr>
        <p:spPr>
          <a:xfrm>
            <a:off x="4190325" y="2422922"/>
            <a:ext cx="12464177" cy="256699"/>
          </a:xfrm>
          <a:prstGeom prst="rect">
            <a:avLst/>
          </a:prstGeom>
          <a:noFill/>
        </p:spPr>
        <p:txBody>
          <a:bodyPr wrap="none" lIns="0" tIns="0" rIns="0" bIns="0" rtlCol="0" anchor="t"/>
          <a:lstStyle/>
          <a:p>
            <a:pPr marL="0" indent="0" algn="l">
              <a:lnSpc>
                <a:spcPts val="2000"/>
              </a:lnSpc>
              <a:buNone/>
            </a:pPr>
            <a:r>
              <a:rPr lang="en-US" sz="1250" kern="0" spc="-25" dirty="0">
                <a:solidFill>
                  <a:srgbClr val="272525"/>
                </a:solidFill>
                <a:latin typeface="Inter" panose="02000503000000020004" pitchFamily="34" charset="0"/>
                <a:ea typeface="Inter" panose="02000503000000020004" pitchFamily="34" charset="-122"/>
                <a:cs typeface="Inter" panose="02000503000000020004" pitchFamily="34" charset="-120"/>
              </a:rPr>
              <a:t>Use a very simple interface with guidance.</a:t>
            </a:r>
            <a:endParaRPr lang="en-US" sz="1250" dirty="0"/>
          </a:p>
        </p:txBody>
      </p:sp>
      <p:pic>
        <p:nvPicPr>
          <p:cNvPr id="7" name="Image 2" descr="preencoded.png"/>
          <p:cNvPicPr>
            <a:picLocks noChangeAspect="1"/>
          </p:cNvPicPr>
          <p:nvPr/>
        </p:nvPicPr>
        <p:blipFill>
          <a:blip r:embed="rId4"/>
          <a:stretch>
            <a:fillRect/>
          </a:stretch>
        </p:blipFill>
        <p:spPr>
          <a:xfrm>
            <a:off x="3147338" y="2853452"/>
            <a:ext cx="802362" cy="962858"/>
          </a:xfrm>
          <a:prstGeom prst="rect">
            <a:avLst/>
          </a:prstGeom>
        </p:spPr>
      </p:pic>
      <p:sp>
        <p:nvSpPr>
          <p:cNvPr id="8" name="Text 3"/>
          <p:cNvSpPr/>
          <p:nvPr/>
        </p:nvSpPr>
        <p:spPr>
          <a:xfrm>
            <a:off x="4190325" y="3013829"/>
            <a:ext cx="2206704" cy="275749"/>
          </a:xfrm>
          <a:prstGeom prst="rect">
            <a:avLst/>
          </a:prstGeom>
          <a:noFill/>
        </p:spPr>
        <p:txBody>
          <a:bodyPr wrap="none" lIns="0" tIns="0" rIns="0" bIns="0" rtlCol="0" anchor="t"/>
          <a:lstStyle/>
          <a:p>
            <a:pPr marL="0" indent="0" algn="l">
              <a:lnSpc>
                <a:spcPts val="2150"/>
              </a:lnSpc>
              <a:buNone/>
            </a:pPr>
            <a:r>
              <a:rPr lang="en-US" sz="1700" b="1" kern="0" spc="-35" dirty="0">
                <a:solidFill>
                  <a:srgbClr val="272525"/>
                </a:solidFill>
                <a:latin typeface="Petrona Bold" pitchFamily="34" charset="0"/>
                <a:ea typeface="Petrona Bold" pitchFamily="34" charset="-122"/>
                <a:cs typeface="Petrona Bold" pitchFamily="34" charset="-120"/>
              </a:rPr>
              <a:t>Privacy Concerns</a:t>
            </a:r>
            <a:endParaRPr lang="en-US" sz="1700" dirty="0"/>
          </a:p>
        </p:txBody>
      </p:sp>
      <p:sp>
        <p:nvSpPr>
          <p:cNvPr id="9" name="Text 4"/>
          <p:cNvSpPr/>
          <p:nvPr/>
        </p:nvSpPr>
        <p:spPr>
          <a:xfrm>
            <a:off x="4190325" y="3385780"/>
            <a:ext cx="12464177" cy="256699"/>
          </a:xfrm>
          <a:prstGeom prst="rect">
            <a:avLst/>
          </a:prstGeom>
          <a:noFill/>
        </p:spPr>
        <p:txBody>
          <a:bodyPr wrap="none" lIns="0" tIns="0" rIns="0" bIns="0" rtlCol="0" anchor="t"/>
          <a:lstStyle/>
          <a:p>
            <a:pPr marL="0" indent="0" algn="l">
              <a:lnSpc>
                <a:spcPts val="2000"/>
              </a:lnSpc>
              <a:buNone/>
            </a:pPr>
            <a:r>
              <a:rPr lang="en-US" sz="1250" kern="0" spc="-25" dirty="0">
                <a:solidFill>
                  <a:srgbClr val="272525"/>
                </a:solidFill>
                <a:latin typeface="Inter" panose="02000503000000020004" pitchFamily="34" charset="0"/>
                <a:ea typeface="Inter" panose="02000503000000020004" pitchFamily="34" charset="-122"/>
                <a:cs typeface="Inter" panose="02000503000000020004" pitchFamily="34" charset="-120"/>
              </a:rPr>
              <a:t>Add clear privacy policies and permissions.</a:t>
            </a:r>
            <a:endParaRPr lang="en-US" sz="1250" dirty="0"/>
          </a:p>
        </p:txBody>
      </p:sp>
      <p:pic>
        <p:nvPicPr>
          <p:cNvPr id="10" name="Image 3" descr="preencoded.png"/>
          <p:cNvPicPr>
            <a:picLocks noChangeAspect="1"/>
          </p:cNvPicPr>
          <p:nvPr/>
        </p:nvPicPr>
        <p:blipFill>
          <a:blip r:embed="rId5"/>
          <a:stretch>
            <a:fillRect/>
          </a:stretch>
        </p:blipFill>
        <p:spPr>
          <a:xfrm>
            <a:off x="3147338" y="3816310"/>
            <a:ext cx="802362" cy="962858"/>
          </a:xfrm>
          <a:prstGeom prst="rect">
            <a:avLst/>
          </a:prstGeom>
        </p:spPr>
      </p:pic>
      <p:sp>
        <p:nvSpPr>
          <p:cNvPr id="11" name="Text 5"/>
          <p:cNvSpPr/>
          <p:nvPr/>
        </p:nvSpPr>
        <p:spPr>
          <a:xfrm>
            <a:off x="4190325" y="3976687"/>
            <a:ext cx="2206704" cy="275749"/>
          </a:xfrm>
          <a:prstGeom prst="rect">
            <a:avLst/>
          </a:prstGeom>
          <a:noFill/>
        </p:spPr>
        <p:txBody>
          <a:bodyPr wrap="none" lIns="0" tIns="0" rIns="0" bIns="0" rtlCol="0" anchor="t"/>
          <a:lstStyle/>
          <a:p>
            <a:pPr marL="0" indent="0" algn="l">
              <a:lnSpc>
                <a:spcPts val="2150"/>
              </a:lnSpc>
              <a:buNone/>
            </a:pPr>
            <a:r>
              <a:rPr lang="en-US" sz="1700" b="1" kern="0" spc="-35" dirty="0">
                <a:solidFill>
                  <a:srgbClr val="272525"/>
                </a:solidFill>
                <a:latin typeface="Petrona Bold" pitchFamily="34" charset="0"/>
                <a:ea typeface="Petrona Bold" pitchFamily="34" charset="-122"/>
                <a:cs typeface="Petrona Bold" pitchFamily="34" charset="-120"/>
              </a:rPr>
              <a:t>Distrust in Accuracy</a:t>
            </a:r>
            <a:endParaRPr lang="en-US" sz="1700" dirty="0"/>
          </a:p>
        </p:txBody>
      </p:sp>
      <p:sp>
        <p:nvSpPr>
          <p:cNvPr id="12" name="Text 6"/>
          <p:cNvSpPr/>
          <p:nvPr/>
        </p:nvSpPr>
        <p:spPr>
          <a:xfrm>
            <a:off x="4190325" y="4348639"/>
            <a:ext cx="12464177" cy="256699"/>
          </a:xfrm>
          <a:prstGeom prst="rect">
            <a:avLst/>
          </a:prstGeom>
          <a:noFill/>
        </p:spPr>
        <p:txBody>
          <a:bodyPr wrap="none" lIns="0" tIns="0" rIns="0" bIns="0" rtlCol="0" anchor="t"/>
          <a:lstStyle/>
          <a:p>
            <a:pPr marL="0" indent="0" algn="l">
              <a:lnSpc>
                <a:spcPts val="2000"/>
              </a:lnSpc>
              <a:buNone/>
            </a:pPr>
            <a:r>
              <a:rPr lang="en-US" sz="1250" kern="0" spc="-25" dirty="0">
                <a:solidFill>
                  <a:srgbClr val="272525"/>
                </a:solidFill>
                <a:latin typeface="Inter" panose="02000503000000020004" pitchFamily="34" charset="0"/>
                <a:ea typeface="Inter" panose="02000503000000020004" pitchFamily="34" charset="-122"/>
                <a:cs typeface="Inter" panose="02000503000000020004" pitchFamily="34" charset="-120"/>
              </a:rPr>
              <a:t>Use AI with a good accuracy rate and show confidence levels.</a:t>
            </a:r>
            <a:endParaRPr lang="en-US" sz="1250" dirty="0"/>
          </a:p>
        </p:txBody>
      </p:sp>
      <p:pic>
        <p:nvPicPr>
          <p:cNvPr id="13" name="Image 4" descr="preencoded.png"/>
          <p:cNvPicPr>
            <a:picLocks noChangeAspect="1"/>
          </p:cNvPicPr>
          <p:nvPr/>
        </p:nvPicPr>
        <p:blipFill>
          <a:blip r:embed="rId6"/>
          <a:stretch>
            <a:fillRect/>
          </a:stretch>
        </p:blipFill>
        <p:spPr>
          <a:xfrm>
            <a:off x="3147338" y="4779169"/>
            <a:ext cx="802362" cy="962858"/>
          </a:xfrm>
          <a:prstGeom prst="rect">
            <a:avLst/>
          </a:prstGeom>
        </p:spPr>
      </p:pic>
      <p:sp>
        <p:nvSpPr>
          <p:cNvPr id="14" name="Text 7"/>
          <p:cNvSpPr/>
          <p:nvPr/>
        </p:nvSpPr>
        <p:spPr>
          <a:xfrm>
            <a:off x="4190325" y="4939546"/>
            <a:ext cx="2484596" cy="275749"/>
          </a:xfrm>
          <a:prstGeom prst="rect">
            <a:avLst/>
          </a:prstGeom>
          <a:noFill/>
        </p:spPr>
        <p:txBody>
          <a:bodyPr wrap="none" lIns="0" tIns="0" rIns="0" bIns="0" rtlCol="0" anchor="t"/>
          <a:lstStyle/>
          <a:p>
            <a:pPr marL="0" indent="0" algn="l">
              <a:lnSpc>
                <a:spcPts val="2150"/>
              </a:lnSpc>
              <a:buNone/>
            </a:pPr>
            <a:r>
              <a:rPr lang="en-US" sz="1700" b="1" kern="0" spc="-35" dirty="0">
                <a:solidFill>
                  <a:srgbClr val="272525"/>
                </a:solidFill>
                <a:latin typeface="Petrona Bold" pitchFamily="34" charset="0"/>
                <a:ea typeface="Petrona Bold" pitchFamily="34" charset="-122"/>
                <a:cs typeface="Petrona Bold" pitchFamily="34" charset="-120"/>
              </a:rPr>
              <a:t>Preference for Mechanics</a:t>
            </a:r>
            <a:endParaRPr lang="en-US" sz="1700" dirty="0"/>
          </a:p>
        </p:txBody>
      </p:sp>
      <p:sp>
        <p:nvSpPr>
          <p:cNvPr id="15" name="Text 8"/>
          <p:cNvSpPr/>
          <p:nvPr/>
        </p:nvSpPr>
        <p:spPr>
          <a:xfrm>
            <a:off x="4190325" y="5311497"/>
            <a:ext cx="12464177" cy="256699"/>
          </a:xfrm>
          <a:prstGeom prst="rect">
            <a:avLst/>
          </a:prstGeom>
          <a:noFill/>
        </p:spPr>
        <p:txBody>
          <a:bodyPr wrap="none" lIns="0" tIns="0" rIns="0" bIns="0" rtlCol="0" anchor="t"/>
          <a:lstStyle/>
          <a:p>
            <a:pPr marL="0" indent="0" algn="l">
              <a:lnSpc>
                <a:spcPts val="2000"/>
              </a:lnSpc>
              <a:buNone/>
            </a:pPr>
            <a:r>
              <a:rPr lang="en-US" sz="1250" kern="0" spc="-25" dirty="0">
                <a:solidFill>
                  <a:srgbClr val="272525"/>
                </a:solidFill>
                <a:latin typeface="Inter" panose="02000503000000020004" pitchFamily="34" charset="0"/>
                <a:ea typeface="Inter" panose="02000503000000020004" pitchFamily="34" charset="-122"/>
                <a:cs typeface="Inter" panose="02000503000000020004" pitchFamily="34" charset="-120"/>
              </a:rPr>
              <a:t>Position the app as a “first check” tool.</a:t>
            </a:r>
            <a:endParaRPr lang="en-US" sz="1250" dirty="0"/>
          </a:p>
        </p:txBody>
      </p:sp>
      <p:sp>
        <p:nvSpPr>
          <p:cNvPr id="16" name="Text 9"/>
          <p:cNvSpPr/>
          <p:nvPr/>
        </p:nvSpPr>
        <p:spPr>
          <a:xfrm>
            <a:off x="3147338" y="5922526"/>
            <a:ext cx="13507164" cy="513398"/>
          </a:xfrm>
          <a:prstGeom prst="rect">
            <a:avLst/>
          </a:prstGeom>
          <a:noFill/>
        </p:spPr>
        <p:txBody>
          <a:bodyPr wrap="square" lIns="0" tIns="0" rIns="0" bIns="0" rtlCol="0" anchor="t"/>
          <a:lstStyle/>
          <a:p>
            <a:pPr marL="0" indent="0" algn="l">
              <a:lnSpc>
                <a:spcPts val="2000"/>
              </a:lnSpc>
              <a:buNone/>
            </a:pPr>
            <a:r>
              <a:rPr lang="en-US" sz="1250" kern="0" spc="-25" dirty="0">
                <a:solidFill>
                  <a:srgbClr val="272525"/>
                </a:solidFill>
                <a:latin typeface="Inter" panose="02000503000000020004" pitchFamily="34" charset="0"/>
                <a:ea typeface="Inter" panose="02000503000000020004" pitchFamily="34" charset="-122"/>
                <a:cs typeface="Inter" panose="02000503000000020004" pitchFamily="34" charset="-120"/>
              </a:rPr>
              <a:t>User reluctance assessment is about understanding why users might hesitate or refuse to use your mobile application, even if it’s helpful. It helps you discover barriers to adoption so you can fix or reduce them early in your design.</a:t>
            </a:r>
            <a:endParaRPr lang="en-US" sz="1250" dirty="0"/>
          </a:p>
        </p:txBody>
      </p:sp>
      <p:sp>
        <p:nvSpPr>
          <p:cNvPr id="17" name="Pentagon 16"/>
          <p:cNvSpPr/>
          <p:nvPr/>
        </p:nvSpPr>
        <p:spPr>
          <a:xfrm rot="10800000">
            <a:off x="12653010" y="7520305"/>
            <a:ext cx="1977390" cy="709295"/>
          </a:xfrm>
          <a:prstGeom prst="homePlate">
            <a:avLst/>
          </a:prstGeom>
          <a:solidFill>
            <a:srgbClr val="FC7E5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453158" y="437495"/>
            <a:ext cx="6237684" cy="779621"/>
          </a:xfrm>
          <a:prstGeom prst="rect">
            <a:avLst/>
          </a:prstGeom>
          <a:noFill/>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Key Takeaways</a:t>
            </a:r>
            <a:endParaRPr lang="en-US" sz="4900" dirty="0"/>
          </a:p>
        </p:txBody>
      </p:sp>
      <p:sp>
        <p:nvSpPr>
          <p:cNvPr id="4" name="Shape 1"/>
          <p:cNvSpPr/>
          <p:nvPr/>
        </p:nvSpPr>
        <p:spPr>
          <a:xfrm>
            <a:off x="793790" y="1987153"/>
            <a:ext cx="3664863" cy="1720691"/>
          </a:xfrm>
          <a:prstGeom prst="roundRect">
            <a:avLst>
              <a:gd name="adj" fmla="val 5537"/>
            </a:avLst>
          </a:prstGeom>
          <a:solidFill>
            <a:srgbClr val="E0D7F4"/>
          </a:solidFill>
          <a:ln w="7620">
            <a:solidFill>
              <a:srgbClr val="C6BDDA"/>
            </a:solidFill>
            <a:prstDash val="solid"/>
          </a:ln>
        </p:spPr>
      </p:sp>
      <p:sp>
        <p:nvSpPr>
          <p:cNvPr id="5" name="Text 2"/>
          <p:cNvSpPr/>
          <p:nvPr/>
        </p:nvSpPr>
        <p:spPr>
          <a:xfrm>
            <a:off x="1028224" y="2221587"/>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User-Centric Design</a:t>
            </a:r>
            <a:endParaRPr lang="en-US" sz="2450" dirty="0"/>
          </a:p>
        </p:txBody>
      </p:sp>
      <p:sp>
        <p:nvSpPr>
          <p:cNvPr id="6" name="Text 3"/>
          <p:cNvSpPr/>
          <p:nvPr/>
        </p:nvSpPr>
        <p:spPr>
          <a:xfrm>
            <a:off x="1028224" y="2747605"/>
            <a:ext cx="3195995"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Focus on simplicity, visual cues, and offline functionality.</a:t>
            </a:r>
            <a:endParaRPr lang="en-US" sz="1750" dirty="0"/>
          </a:p>
        </p:txBody>
      </p:sp>
      <p:sp>
        <p:nvSpPr>
          <p:cNvPr id="7" name="Shape 4"/>
          <p:cNvSpPr/>
          <p:nvPr/>
        </p:nvSpPr>
        <p:spPr>
          <a:xfrm>
            <a:off x="4685467" y="1987153"/>
            <a:ext cx="3664863" cy="1720691"/>
          </a:xfrm>
          <a:prstGeom prst="roundRect">
            <a:avLst>
              <a:gd name="adj" fmla="val 5537"/>
            </a:avLst>
          </a:prstGeom>
          <a:solidFill>
            <a:srgbClr val="E0D7F4"/>
          </a:solidFill>
          <a:ln w="7620">
            <a:solidFill>
              <a:srgbClr val="C6BDDA"/>
            </a:solidFill>
            <a:prstDash val="solid"/>
          </a:ln>
        </p:spPr>
      </p:sp>
      <p:sp>
        <p:nvSpPr>
          <p:cNvPr id="8" name="Text 5"/>
          <p:cNvSpPr/>
          <p:nvPr/>
        </p:nvSpPr>
        <p:spPr>
          <a:xfrm>
            <a:off x="4919901" y="2221587"/>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Trust and Accuracy</a:t>
            </a:r>
            <a:endParaRPr lang="en-US" sz="2450" dirty="0"/>
          </a:p>
        </p:txBody>
      </p:sp>
      <p:sp>
        <p:nvSpPr>
          <p:cNvPr id="9" name="Text 6"/>
          <p:cNvSpPr/>
          <p:nvPr/>
        </p:nvSpPr>
        <p:spPr>
          <a:xfrm>
            <a:off x="4919901" y="2747605"/>
            <a:ext cx="3195995"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Ensure high AI accuracy and transparency.</a:t>
            </a:r>
            <a:endParaRPr lang="en-US" sz="1750" dirty="0"/>
          </a:p>
        </p:txBody>
      </p:sp>
      <p:sp>
        <p:nvSpPr>
          <p:cNvPr id="10" name="Shape 7"/>
          <p:cNvSpPr/>
          <p:nvPr/>
        </p:nvSpPr>
        <p:spPr>
          <a:xfrm>
            <a:off x="793790" y="3934658"/>
            <a:ext cx="7556421" cy="1357789"/>
          </a:xfrm>
          <a:prstGeom prst="roundRect">
            <a:avLst>
              <a:gd name="adj" fmla="val 7016"/>
            </a:avLst>
          </a:prstGeom>
          <a:solidFill>
            <a:srgbClr val="E0D7F4"/>
          </a:solidFill>
          <a:ln w="7620">
            <a:solidFill>
              <a:srgbClr val="C6BDDA"/>
            </a:solidFill>
            <a:prstDash val="solid"/>
          </a:ln>
        </p:spPr>
      </p:sp>
      <p:sp>
        <p:nvSpPr>
          <p:cNvPr id="11" name="Text 8"/>
          <p:cNvSpPr/>
          <p:nvPr/>
        </p:nvSpPr>
        <p:spPr>
          <a:xfrm>
            <a:off x="1028224" y="4169093"/>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Mechanic Integration</a:t>
            </a:r>
            <a:endParaRPr lang="en-US" sz="2450" dirty="0"/>
          </a:p>
        </p:txBody>
      </p:sp>
      <p:sp>
        <p:nvSpPr>
          <p:cNvPr id="12" name="Text 9"/>
          <p:cNvSpPr/>
          <p:nvPr/>
        </p:nvSpPr>
        <p:spPr>
          <a:xfrm>
            <a:off x="1028224" y="4695111"/>
            <a:ext cx="7087553" cy="362903"/>
          </a:xfrm>
          <a:prstGeom prst="rect">
            <a:avLst/>
          </a:prstGeom>
          <a:noFill/>
        </p:spPr>
        <p:txBody>
          <a:bodyPr wrap="non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Offer a mechanic connection feature for expert assistance.</a:t>
            </a:r>
            <a:endParaRPr lang="en-US" sz="1750" dirty="0"/>
          </a:p>
        </p:txBody>
      </p:sp>
      <p:sp>
        <p:nvSpPr>
          <p:cNvPr id="13" name="Text 10"/>
          <p:cNvSpPr/>
          <p:nvPr/>
        </p:nvSpPr>
        <p:spPr>
          <a:xfrm>
            <a:off x="793790" y="5547598"/>
            <a:ext cx="7556421" cy="1814513"/>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The survey and interview results strongly validate the need for this app. There's a clear demand for a mobile-first, AI-powered tool that enables users to diagnose dashboard alerts and engine sounds, gain confidence in car maintenance, and reduce dependency on physical mechanics for basic issues.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46183"/>
            <a:ext cx="7260074" cy="779621"/>
          </a:xfrm>
          <a:prstGeom prst="rect">
            <a:avLst/>
          </a:prstGeom>
          <a:noFill/>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Stakeholder Identification</a:t>
            </a:r>
            <a:endParaRPr lang="en-US" sz="4900" dirty="0"/>
          </a:p>
        </p:txBody>
      </p:sp>
      <p:sp>
        <p:nvSpPr>
          <p:cNvPr id="3" name="Text 1"/>
          <p:cNvSpPr/>
          <p:nvPr/>
        </p:nvSpPr>
        <p:spPr>
          <a:xfrm>
            <a:off x="793790" y="3192780"/>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Key Stakeholders</a:t>
            </a:r>
            <a:endParaRPr lang="en-US" sz="2450" dirty="0"/>
          </a:p>
        </p:txBody>
      </p:sp>
      <p:sp>
        <p:nvSpPr>
          <p:cNvPr id="4" name="Text 2"/>
          <p:cNvSpPr/>
          <p:nvPr/>
        </p:nvSpPr>
        <p:spPr>
          <a:xfrm>
            <a:off x="793790" y="380952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Car Owners/Drivers: Primary end users.</a:t>
            </a:r>
            <a:endParaRPr lang="en-US" sz="1750" dirty="0"/>
          </a:p>
        </p:txBody>
      </p:sp>
      <p:sp>
        <p:nvSpPr>
          <p:cNvPr id="5" name="Text 3"/>
          <p:cNvSpPr/>
          <p:nvPr/>
        </p:nvSpPr>
        <p:spPr>
          <a:xfrm>
            <a:off x="793790" y="425172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Auto Mechanics: Verify app diagnoses.</a:t>
            </a:r>
            <a:endParaRPr lang="en-US" sz="1750" dirty="0"/>
          </a:p>
        </p:txBody>
      </p:sp>
      <p:sp>
        <p:nvSpPr>
          <p:cNvPr id="6" name="Text 4"/>
          <p:cNvSpPr/>
          <p:nvPr/>
        </p:nvSpPr>
        <p:spPr>
          <a:xfrm>
            <a:off x="793790" y="469392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Software Developers: Handle app implementation.</a:t>
            </a:r>
            <a:endParaRPr lang="en-US" sz="1750" dirty="0"/>
          </a:p>
        </p:txBody>
      </p:sp>
      <p:sp>
        <p:nvSpPr>
          <p:cNvPr id="7" name="Text 5"/>
          <p:cNvSpPr/>
          <p:nvPr/>
        </p:nvSpPr>
        <p:spPr>
          <a:xfrm>
            <a:off x="793790" y="513611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AI/ML Engineers: Develop and train models.</a:t>
            </a:r>
            <a:endParaRPr lang="en-US" sz="1750" dirty="0"/>
          </a:p>
        </p:txBody>
      </p:sp>
      <p:sp>
        <p:nvSpPr>
          <p:cNvPr id="8" name="Text 6"/>
          <p:cNvSpPr/>
          <p:nvPr/>
        </p:nvSpPr>
        <p:spPr>
          <a:xfrm>
            <a:off x="793790" y="5578316"/>
            <a:ext cx="6244709" cy="725805"/>
          </a:xfrm>
          <a:prstGeom prst="rect">
            <a:avLst/>
          </a:prstGeom>
          <a:noFill/>
        </p:spPr>
        <p:txBody>
          <a:bodyPr wrap="squar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Car Manufacturers/Investors: Provide data and potential investment.</a:t>
            </a:r>
            <a:endParaRPr lang="en-US" sz="1750" dirty="0"/>
          </a:p>
        </p:txBody>
      </p:sp>
      <p:sp>
        <p:nvSpPr>
          <p:cNvPr id="9" name="Text 7"/>
          <p:cNvSpPr/>
          <p:nvPr/>
        </p:nvSpPr>
        <p:spPr>
          <a:xfrm>
            <a:off x="7599521" y="3192780"/>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Importance</a:t>
            </a:r>
            <a:endParaRPr lang="en-US" sz="2450" dirty="0"/>
          </a:p>
        </p:txBody>
      </p:sp>
      <p:sp>
        <p:nvSpPr>
          <p:cNvPr id="10" name="Text 8"/>
          <p:cNvSpPr/>
          <p:nvPr/>
        </p:nvSpPr>
        <p:spPr>
          <a:xfrm>
            <a:off x="7599521" y="3809524"/>
            <a:ext cx="6244709" cy="217741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Stakeholder identification ensures the system meets real-world needs, balances priorities, and encourages collaboration. By classifying users and non-user stakeholders, the project can meet functional and non-functional requirements while delivering value to all relevant parties.</a:t>
            </a:r>
            <a:endParaRPr lang="en-US" sz="1750" dirty="0"/>
          </a:p>
        </p:txBody>
      </p:sp>
      <p:sp>
        <p:nvSpPr>
          <p:cNvPr id="12" name="Pentagon 11"/>
          <p:cNvSpPr/>
          <p:nvPr/>
        </p:nvSpPr>
        <p:spPr>
          <a:xfrm rot="10800000">
            <a:off x="12665710" y="7520305"/>
            <a:ext cx="1977390" cy="709295"/>
          </a:xfrm>
          <a:prstGeom prst="homePlate">
            <a:avLst/>
          </a:prstGeom>
          <a:solidFill>
            <a:srgbClr val="FC7E5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9114" y="773549"/>
            <a:ext cx="7618571" cy="1498283"/>
          </a:xfrm>
          <a:prstGeom prst="rect">
            <a:avLst/>
          </a:prstGeom>
          <a:noFill/>
        </p:spPr>
        <p:txBody>
          <a:bodyPr wrap="square" lIns="0" tIns="0" rIns="0" bIns="0" rtlCol="0" anchor="t"/>
          <a:lstStyle/>
          <a:p>
            <a:pPr marL="0" indent="0" algn="l">
              <a:lnSpc>
                <a:spcPts val="5850"/>
              </a:lnSpc>
              <a:buNone/>
            </a:pPr>
            <a:r>
              <a:rPr lang="en-US" sz="4700" b="1" kern="0" spc="-94" dirty="0">
                <a:solidFill>
                  <a:srgbClr val="F95F88"/>
                </a:solidFill>
                <a:latin typeface="Petrona Bold" pitchFamily="34" charset="0"/>
                <a:ea typeface="Petrona Bold" pitchFamily="34" charset="-122"/>
                <a:cs typeface="Petrona Bold" pitchFamily="34" charset="-120"/>
              </a:rPr>
              <a:t>Requirement Gathering Techniques</a:t>
            </a:r>
            <a:endParaRPr lang="en-US" sz="4700" dirty="0"/>
          </a:p>
        </p:txBody>
      </p:sp>
      <p:sp>
        <p:nvSpPr>
          <p:cNvPr id="4" name="Shape 1"/>
          <p:cNvSpPr/>
          <p:nvPr/>
        </p:nvSpPr>
        <p:spPr>
          <a:xfrm>
            <a:off x="6249114" y="2843808"/>
            <a:ext cx="490299" cy="490299"/>
          </a:xfrm>
          <a:prstGeom prst="roundRect">
            <a:avLst>
              <a:gd name="adj" fmla="val 18670"/>
            </a:avLst>
          </a:prstGeom>
          <a:solidFill>
            <a:srgbClr val="E0D7F4"/>
          </a:solidFill>
          <a:ln w="7620">
            <a:solidFill>
              <a:srgbClr val="C6BDDA"/>
            </a:solidFill>
            <a:prstDash val="solid"/>
          </a:ln>
        </p:spPr>
      </p:sp>
      <p:sp>
        <p:nvSpPr>
          <p:cNvPr id="5" name="Text 2"/>
          <p:cNvSpPr/>
          <p:nvPr/>
        </p:nvSpPr>
        <p:spPr>
          <a:xfrm>
            <a:off x="6314480" y="2864227"/>
            <a:ext cx="359569" cy="449461"/>
          </a:xfrm>
          <a:prstGeom prst="rect">
            <a:avLst/>
          </a:prstGeom>
          <a:noFill/>
        </p:spPr>
        <p:txBody>
          <a:bodyPr wrap="none" lIns="0" tIns="0" rIns="0" bIns="0" rtlCol="0" anchor="t"/>
          <a:lstStyle/>
          <a:p>
            <a:pPr marL="0" indent="0" algn="ctr">
              <a:lnSpc>
                <a:spcPts val="2800"/>
              </a:lnSpc>
              <a:buNone/>
            </a:pPr>
            <a:r>
              <a:rPr lang="en-US" sz="2800" b="1" kern="0" spc="-57"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6" name="Text 3"/>
          <p:cNvSpPr/>
          <p:nvPr/>
        </p:nvSpPr>
        <p:spPr>
          <a:xfrm>
            <a:off x="6957298" y="2843808"/>
            <a:ext cx="2992160" cy="374571"/>
          </a:xfrm>
          <a:prstGeom prst="rect">
            <a:avLst/>
          </a:prstGeom>
          <a:noFill/>
        </p:spPr>
        <p:txBody>
          <a:bodyPr wrap="none" lIns="0" tIns="0" rIns="0" bIns="0" rtlCol="0" anchor="t"/>
          <a:lstStyle/>
          <a:p>
            <a:pPr marL="0" indent="0" algn="l">
              <a:lnSpc>
                <a:spcPts val="2900"/>
              </a:lnSpc>
              <a:buNone/>
            </a:pPr>
            <a:r>
              <a:rPr lang="en-US" sz="2350" b="1" kern="0" spc="-47" dirty="0">
                <a:solidFill>
                  <a:srgbClr val="272525"/>
                </a:solidFill>
                <a:latin typeface="Petrona Bold" pitchFamily="34" charset="0"/>
                <a:ea typeface="Petrona Bold" pitchFamily="34" charset="-122"/>
                <a:cs typeface="Petrona Bold" pitchFamily="34" charset="-120"/>
              </a:rPr>
              <a:t>Surveys</a:t>
            </a:r>
            <a:endParaRPr lang="en-US" sz="2350" dirty="0"/>
          </a:p>
        </p:txBody>
      </p:sp>
      <p:sp>
        <p:nvSpPr>
          <p:cNvPr id="7" name="Text 4"/>
          <p:cNvSpPr/>
          <p:nvPr/>
        </p:nvSpPr>
        <p:spPr>
          <a:xfrm>
            <a:off x="6957298" y="3349109"/>
            <a:ext cx="2992160" cy="2441138"/>
          </a:xfrm>
          <a:prstGeom prst="rect">
            <a:avLst/>
          </a:prstGeom>
          <a:noFill/>
        </p:spPr>
        <p:txBody>
          <a:bodyPr wrap="square" lIns="0" tIns="0" rIns="0" bIns="0" rtlCol="0" anchor="t"/>
          <a:lstStyle/>
          <a:p>
            <a:pPr marL="0" indent="0" algn="l">
              <a:lnSpc>
                <a:spcPts val="2700"/>
              </a:lnSpc>
              <a:buNone/>
            </a:pPr>
            <a:r>
              <a:rPr lang="en-US" sz="1700" kern="0" spc="-34" dirty="0">
                <a:solidFill>
                  <a:srgbClr val="272525"/>
                </a:solidFill>
                <a:latin typeface="Inter" panose="02000503000000020004" pitchFamily="34" charset="0"/>
                <a:ea typeface="Inter" panose="02000503000000020004" pitchFamily="34" charset="-122"/>
                <a:cs typeface="Inter" panose="02000503000000020004" pitchFamily="34" charset="-120"/>
              </a:rPr>
              <a:t>Gather quantitative data on user habits and preferences. Understand car owners' behavior and challenges related to car maintenance and dashboard light interpretations.</a:t>
            </a:r>
            <a:endParaRPr lang="en-US" sz="1700" dirty="0"/>
          </a:p>
        </p:txBody>
      </p:sp>
      <p:sp>
        <p:nvSpPr>
          <p:cNvPr id="8" name="Shape 5"/>
          <p:cNvSpPr/>
          <p:nvPr/>
        </p:nvSpPr>
        <p:spPr>
          <a:xfrm>
            <a:off x="10167342" y="2843808"/>
            <a:ext cx="490299" cy="490299"/>
          </a:xfrm>
          <a:prstGeom prst="roundRect">
            <a:avLst>
              <a:gd name="adj" fmla="val 18670"/>
            </a:avLst>
          </a:prstGeom>
          <a:solidFill>
            <a:srgbClr val="E0D7F4"/>
          </a:solidFill>
          <a:ln w="7620">
            <a:solidFill>
              <a:srgbClr val="C6BDDA"/>
            </a:solidFill>
            <a:prstDash val="solid"/>
          </a:ln>
        </p:spPr>
      </p:sp>
      <p:sp>
        <p:nvSpPr>
          <p:cNvPr id="9" name="Text 6"/>
          <p:cNvSpPr/>
          <p:nvPr/>
        </p:nvSpPr>
        <p:spPr>
          <a:xfrm>
            <a:off x="10232708" y="2864227"/>
            <a:ext cx="359569" cy="449461"/>
          </a:xfrm>
          <a:prstGeom prst="rect">
            <a:avLst/>
          </a:prstGeom>
          <a:noFill/>
        </p:spPr>
        <p:txBody>
          <a:bodyPr wrap="none" lIns="0" tIns="0" rIns="0" bIns="0" rtlCol="0" anchor="t"/>
          <a:lstStyle/>
          <a:p>
            <a:pPr marL="0" indent="0" algn="ctr">
              <a:lnSpc>
                <a:spcPts val="2800"/>
              </a:lnSpc>
              <a:buNone/>
            </a:pPr>
            <a:r>
              <a:rPr lang="en-US" sz="2800" b="1" kern="0" spc="-57"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10" name="Text 7"/>
          <p:cNvSpPr/>
          <p:nvPr/>
        </p:nvSpPr>
        <p:spPr>
          <a:xfrm>
            <a:off x="10875526" y="2843808"/>
            <a:ext cx="2992160" cy="374571"/>
          </a:xfrm>
          <a:prstGeom prst="rect">
            <a:avLst/>
          </a:prstGeom>
          <a:noFill/>
        </p:spPr>
        <p:txBody>
          <a:bodyPr wrap="none" lIns="0" tIns="0" rIns="0" bIns="0" rtlCol="0" anchor="t"/>
          <a:lstStyle/>
          <a:p>
            <a:pPr marL="0" indent="0" algn="l">
              <a:lnSpc>
                <a:spcPts val="2900"/>
              </a:lnSpc>
              <a:buNone/>
            </a:pPr>
            <a:r>
              <a:rPr lang="en-US" sz="2350" b="1" kern="0" spc="-47" dirty="0">
                <a:solidFill>
                  <a:srgbClr val="272525"/>
                </a:solidFill>
                <a:latin typeface="Petrona Bold" pitchFamily="34" charset="0"/>
                <a:ea typeface="Petrona Bold" pitchFamily="34" charset="-122"/>
                <a:cs typeface="Petrona Bold" pitchFamily="34" charset="-120"/>
              </a:rPr>
              <a:t>Interviews</a:t>
            </a:r>
            <a:endParaRPr lang="en-US" sz="2350" dirty="0"/>
          </a:p>
        </p:txBody>
      </p:sp>
      <p:sp>
        <p:nvSpPr>
          <p:cNvPr id="11" name="Text 8"/>
          <p:cNvSpPr/>
          <p:nvPr/>
        </p:nvSpPr>
        <p:spPr>
          <a:xfrm>
            <a:off x="10875526" y="3349109"/>
            <a:ext cx="2992160" cy="1743670"/>
          </a:xfrm>
          <a:prstGeom prst="rect">
            <a:avLst/>
          </a:prstGeom>
          <a:noFill/>
        </p:spPr>
        <p:txBody>
          <a:bodyPr wrap="square" lIns="0" tIns="0" rIns="0" bIns="0" rtlCol="0" anchor="t"/>
          <a:lstStyle/>
          <a:p>
            <a:pPr marL="0" indent="0" algn="l">
              <a:lnSpc>
                <a:spcPts val="2700"/>
              </a:lnSpc>
              <a:buNone/>
            </a:pPr>
            <a:r>
              <a:rPr lang="en-US" sz="1700" kern="0" spc="-34" dirty="0">
                <a:solidFill>
                  <a:srgbClr val="272525"/>
                </a:solidFill>
                <a:latin typeface="Inter" panose="02000503000000020004" pitchFamily="34" charset="0"/>
                <a:ea typeface="Inter" panose="02000503000000020004" pitchFamily="34" charset="-122"/>
                <a:cs typeface="Inter" panose="02000503000000020004" pitchFamily="34" charset="-120"/>
              </a:rPr>
              <a:t>Gain deeper insights into user issues and expert perspectives. Understand what users would like to see in the app.</a:t>
            </a:r>
            <a:endParaRPr lang="en-US" sz="1700" dirty="0"/>
          </a:p>
        </p:txBody>
      </p:sp>
      <p:sp>
        <p:nvSpPr>
          <p:cNvPr id="12" name="Shape 9"/>
          <p:cNvSpPr/>
          <p:nvPr/>
        </p:nvSpPr>
        <p:spPr>
          <a:xfrm>
            <a:off x="6249114" y="6253282"/>
            <a:ext cx="490299" cy="490299"/>
          </a:xfrm>
          <a:prstGeom prst="roundRect">
            <a:avLst>
              <a:gd name="adj" fmla="val 18670"/>
            </a:avLst>
          </a:prstGeom>
          <a:solidFill>
            <a:srgbClr val="E0D7F4"/>
          </a:solidFill>
          <a:ln w="7620">
            <a:solidFill>
              <a:srgbClr val="C6BDDA"/>
            </a:solidFill>
            <a:prstDash val="solid"/>
          </a:ln>
        </p:spPr>
      </p:sp>
      <p:sp>
        <p:nvSpPr>
          <p:cNvPr id="13" name="Text 10"/>
          <p:cNvSpPr/>
          <p:nvPr/>
        </p:nvSpPr>
        <p:spPr>
          <a:xfrm>
            <a:off x="6314480" y="6273701"/>
            <a:ext cx="359569" cy="449461"/>
          </a:xfrm>
          <a:prstGeom prst="rect">
            <a:avLst/>
          </a:prstGeom>
          <a:noFill/>
        </p:spPr>
        <p:txBody>
          <a:bodyPr wrap="none" lIns="0" tIns="0" rIns="0" bIns="0" rtlCol="0" anchor="t"/>
          <a:lstStyle/>
          <a:p>
            <a:pPr marL="0" indent="0" algn="ctr">
              <a:lnSpc>
                <a:spcPts val="2800"/>
              </a:lnSpc>
              <a:buNone/>
            </a:pPr>
            <a:r>
              <a:rPr lang="en-US" sz="2800" b="1" kern="0" spc="-57"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4" name="Text 11"/>
          <p:cNvSpPr/>
          <p:nvPr/>
        </p:nvSpPr>
        <p:spPr>
          <a:xfrm>
            <a:off x="6957298" y="6253282"/>
            <a:ext cx="3139440" cy="374571"/>
          </a:xfrm>
          <a:prstGeom prst="rect">
            <a:avLst/>
          </a:prstGeom>
          <a:noFill/>
        </p:spPr>
        <p:txBody>
          <a:bodyPr wrap="none" lIns="0" tIns="0" rIns="0" bIns="0" rtlCol="0" anchor="t"/>
          <a:lstStyle/>
          <a:p>
            <a:pPr marL="0" indent="0" algn="l">
              <a:lnSpc>
                <a:spcPts val="2900"/>
              </a:lnSpc>
              <a:buNone/>
            </a:pPr>
            <a:r>
              <a:rPr lang="en-US" sz="2350" b="1" kern="0" spc="-47" dirty="0">
                <a:solidFill>
                  <a:srgbClr val="272525"/>
                </a:solidFill>
                <a:latin typeface="Petrona Bold" pitchFamily="34" charset="0"/>
                <a:ea typeface="Petrona Bold" pitchFamily="34" charset="-122"/>
                <a:cs typeface="Petrona Bold" pitchFamily="34" charset="-120"/>
              </a:rPr>
              <a:t>Brainstorming Sessions</a:t>
            </a:r>
            <a:endParaRPr lang="en-US" sz="2350" dirty="0"/>
          </a:p>
        </p:txBody>
      </p:sp>
      <p:sp>
        <p:nvSpPr>
          <p:cNvPr id="15" name="Text 12"/>
          <p:cNvSpPr/>
          <p:nvPr/>
        </p:nvSpPr>
        <p:spPr>
          <a:xfrm>
            <a:off x="6957298" y="6758583"/>
            <a:ext cx="6910387" cy="697468"/>
          </a:xfrm>
          <a:prstGeom prst="rect">
            <a:avLst/>
          </a:prstGeom>
          <a:noFill/>
        </p:spPr>
        <p:txBody>
          <a:bodyPr wrap="square" lIns="0" tIns="0" rIns="0" bIns="0" rtlCol="0" anchor="t"/>
          <a:lstStyle/>
          <a:p>
            <a:pPr marL="0" indent="0" algn="l">
              <a:lnSpc>
                <a:spcPts val="2700"/>
              </a:lnSpc>
              <a:buNone/>
            </a:pPr>
            <a:r>
              <a:rPr lang="en-US" sz="1700" kern="0" spc="-34" dirty="0">
                <a:solidFill>
                  <a:srgbClr val="272525"/>
                </a:solidFill>
                <a:latin typeface="Inter" panose="02000503000000020004" pitchFamily="34" charset="0"/>
                <a:ea typeface="Inter" panose="02000503000000020004" pitchFamily="34" charset="-122"/>
                <a:cs typeface="Inter" panose="02000503000000020004" pitchFamily="34" charset="-120"/>
              </a:rPr>
              <a:t>Explore features and design decisions for the app. Integrate sound recognition for early detection.</a:t>
            </a:r>
            <a:endParaRPr lang="en-US" sz="1700" dirty="0"/>
          </a:p>
        </p:txBody>
      </p:sp>
      <p:sp>
        <p:nvSpPr>
          <p:cNvPr id="16" name="Pentagon 15"/>
          <p:cNvSpPr/>
          <p:nvPr/>
        </p:nvSpPr>
        <p:spPr>
          <a:xfrm rot="10800000">
            <a:off x="12653010" y="7520305"/>
            <a:ext cx="1977390" cy="709295"/>
          </a:xfrm>
          <a:prstGeom prst="homePlate">
            <a:avLst/>
          </a:prstGeom>
          <a:solidFill>
            <a:srgbClr val="FC7E5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06535"/>
            <a:ext cx="11774924" cy="779621"/>
          </a:xfrm>
          <a:prstGeom prst="rect">
            <a:avLst/>
          </a:prstGeom>
          <a:noFill/>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Requirement Gathering Techniques (Cont.)</a:t>
            </a:r>
            <a:endParaRPr lang="en-US" sz="4900" dirty="0"/>
          </a:p>
        </p:txBody>
      </p:sp>
      <p:sp>
        <p:nvSpPr>
          <p:cNvPr id="3" name="Text 1"/>
          <p:cNvSpPr/>
          <p:nvPr/>
        </p:nvSpPr>
        <p:spPr>
          <a:xfrm>
            <a:off x="793790" y="3153132"/>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Reverse Engineering</a:t>
            </a:r>
            <a:endParaRPr lang="en-US" sz="2450" dirty="0"/>
          </a:p>
        </p:txBody>
      </p:sp>
      <p:sp>
        <p:nvSpPr>
          <p:cNvPr id="4" name="Text 2"/>
          <p:cNvSpPr/>
          <p:nvPr/>
        </p:nvSpPr>
        <p:spPr>
          <a:xfrm>
            <a:off x="793790" y="3769876"/>
            <a:ext cx="6244709"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Examine existing apps to learn from their features, technologies, and limitations. Most apps rely on external OBD hardware and do not offer sound-based diagnostics.</a:t>
            </a:r>
            <a:endParaRPr lang="en-US" sz="1750" dirty="0"/>
          </a:p>
        </p:txBody>
      </p:sp>
      <p:sp>
        <p:nvSpPr>
          <p:cNvPr id="5" name="Text 3"/>
          <p:cNvSpPr/>
          <p:nvPr/>
        </p:nvSpPr>
        <p:spPr>
          <a:xfrm>
            <a:off x="7599521" y="3153132"/>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Objectives</a:t>
            </a:r>
            <a:endParaRPr lang="en-US" sz="2450" dirty="0"/>
          </a:p>
        </p:txBody>
      </p:sp>
      <p:sp>
        <p:nvSpPr>
          <p:cNvPr id="6" name="Text 4"/>
          <p:cNvSpPr/>
          <p:nvPr/>
        </p:nvSpPr>
        <p:spPr>
          <a:xfrm>
            <a:off x="7599521" y="3769876"/>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Identify user needs and pain points.</a:t>
            </a:r>
            <a:endParaRPr lang="en-US" sz="1750" dirty="0"/>
          </a:p>
        </p:txBody>
      </p:sp>
      <p:sp>
        <p:nvSpPr>
          <p:cNvPr id="7" name="Text 5"/>
          <p:cNvSpPr/>
          <p:nvPr/>
        </p:nvSpPr>
        <p:spPr>
          <a:xfrm>
            <a:off x="7599521" y="421207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Gather qualitative and quantitative insights.</a:t>
            </a:r>
            <a:endParaRPr lang="en-US" sz="1750" dirty="0"/>
          </a:p>
        </p:txBody>
      </p:sp>
      <p:sp>
        <p:nvSpPr>
          <p:cNvPr id="8" name="Text 6"/>
          <p:cNvSpPr/>
          <p:nvPr/>
        </p:nvSpPr>
        <p:spPr>
          <a:xfrm>
            <a:off x="7599521" y="465427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Validate the problem statement.</a:t>
            </a:r>
            <a:endParaRPr lang="en-US" sz="1750" dirty="0"/>
          </a:p>
        </p:txBody>
      </p:sp>
      <p:sp>
        <p:nvSpPr>
          <p:cNvPr id="9" name="Text 7"/>
          <p:cNvSpPr/>
          <p:nvPr/>
        </p:nvSpPr>
        <p:spPr>
          <a:xfrm>
            <a:off x="7612221" y="509647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Analyze existing tools for inspiration.</a:t>
            </a:r>
            <a:endParaRPr lang="en-US" sz="1750" dirty="0"/>
          </a:p>
        </p:txBody>
      </p:sp>
      <p:sp>
        <p:nvSpPr>
          <p:cNvPr id="10" name="Text 8"/>
          <p:cNvSpPr/>
          <p:nvPr/>
        </p:nvSpPr>
        <p:spPr>
          <a:xfrm>
            <a:off x="7599521" y="553866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Uncover hidden requirements.</a:t>
            </a:r>
            <a:endParaRPr lang="en-US" sz="1750" dirty="0"/>
          </a:p>
        </p:txBody>
      </p:sp>
      <p:sp>
        <p:nvSpPr>
          <p:cNvPr id="11" name="Text 9"/>
          <p:cNvSpPr/>
          <p:nvPr/>
        </p:nvSpPr>
        <p:spPr>
          <a:xfrm>
            <a:off x="7599521" y="5980867"/>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Ensure comprehensive system requirements.</a:t>
            </a:r>
            <a:endParaRPr lang="en-US" sz="1750" dirty="0"/>
          </a:p>
        </p:txBody>
      </p:sp>
      <p:sp>
        <p:nvSpPr>
          <p:cNvPr id="12" name="Pentagon 11"/>
          <p:cNvSpPr/>
          <p:nvPr/>
        </p:nvSpPr>
        <p:spPr>
          <a:xfrm rot="10800000">
            <a:off x="12653010" y="7520305"/>
            <a:ext cx="1977390" cy="709295"/>
          </a:xfrm>
          <a:prstGeom prst="homePlate">
            <a:avLst/>
          </a:prstGeom>
          <a:solidFill>
            <a:srgbClr val="FC7E5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35330" y="747474"/>
            <a:ext cx="9502140" cy="1444466"/>
          </a:xfrm>
          <a:prstGeom prst="rect">
            <a:avLst/>
          </a:prstGeom>
          <a:noFill/>
        </p:spPr>
        <p:txBody>
          <a:bodyPr wrap="square" lIns="0" tIns="0" rIns="0" bIns="0" rtlCol="0" anchor="t"/>
          <a:lstStyle/>
          <a:p>
            <a:pPr marL="0" indent="0" algn="l">
              <a:lnSpc>
                <a:spcPts val="5650"/>
              </a:lnSpc>
              <a:buNone/>
            </a:pPr>
            <a:r>
              <a:rPr lang="en-US" sz="4500" b="1" kern="0" spc="-91" dirty="0">
                <a:solidFill>
                  <a:srgbClr val="F95F88"/>
                </a:solidFill>
                <a:latin typeface="Petrona Bold" pitchFamily="34" charset="0"/>
                <a:ea typeface="Petrona Bold" pitchFamily="34" charset="-122"/>
                <a:cs typeface="Petrona Bold" pitchFamily="34" charset="-120"/>
              </a:rPr>
              <a:t>Survey Key Findings: Car Owners/Drivers</a:t>
            </a:r>
            <a:endParaRPr lang="en-US" sz="4500" dirty="0"/>
          </a:p>
        </p:txBody>
      </p:sp>
      <p:pic>
        <p:nvPicPr>
          <p:cNvPr id="4" name="Image 1" descr="preencoded.png"/>
          <p:cNvPicPr>
            <a:picLocks noChangeAspect="1"/>
          </p:cNvPicPr>
          <p:nvPr/>
        </p:nvPicPr>
        <p:blipFill>
          <a:blip r:embed="rId4"/>
          <a:stretch>
            <a:fillRect/>
          </a:stretch>
        </p:blipFill>
        <p:spPr>
          <a:xfrm>
            <a:off x="735330" y="2543651"/>
            <a:ext cx="525185" cy="525185"/>
          </a:xfrm>
          <a:prstGeom prst="rect">
            <a:avLst/>
          </a:prstGeom>
        </p:spPr>
      </p:pic>
      <p:sp>
        <p:nvSpPr>
          <p:cNvPr id="5" name="Text 1"/>
          <p:cNvSpPr/>
          <p:nvPr/>
        </p:nvSpPr>
        <p:spPr>
          <a:xfrm>
            <a:off x="1470541" y="2506980"/>
            <a:ext cx="2888813" cy="360998"/>
          </a:xfrm>
          <a:prstGeom prst="rect">
            <a:avLst/>
          </a:prstGeom>
          <a:noFill/>
        </p:spPr>
        <p:txBody>
          <a:bodyPr wrap="none" lIns="0" tIns="0" rIns="0" bIns="0" rtlCol="0" anchor="t"/>
          <a:lstStyle/>
          <a:p>
            <a:pPr marL="0" indent="0" algn="l">
              <a:lnSpc>
                <a:spcPts val="2800"/>
              </a:lnSpc>
              <a:buNone/>
            </a:pPr>
            <a:r>
              <a:rPr lang="en-US" sz="2250" b="1" kern="0" spc="-45" dirty="0">
                <a:solidFill>
                  <a:srgbClr val="272525"/>
                </a:solidFill>
                <a:latin typeface="Petrona Bold" pitchFamily="34" charset="0"/>
                <a:ea typeface="Petrona Bold" pitchFamily="34" charset="-122"/>
                <a:cs typeface="Petrona Bold" pitchFamily="34" charset="-120"/>
              </a:rPr>
              <a:t>Maintenance</a:t>
            </a:r>
            <a:endParaRPr lang="en-US" sz="2250" dirty="0"/>
          </a:p>
        </p:txBody>
      </p:sp>
      <p:sp>
        <p:nvSpPr>
          <p:cNvPr id="6" name="Text 2"/>
          <p:cNvSpPr/>
          <p:nvPr/>
        </p:nvSpPr>
        <p:spPr>
          <a:xfrm>
            <a:off x="1470541" y="2993946"/>
            <a:ext cx="8766929" cy="336233"/>
          </a:xfrm>
          <a:prstGeom prst="rect">
            <a:avLst/>
          </a:prstGeom>
          <a:noFill/>
        </p:spPr>
        <p:txBody>
          <a:bodyPr wrap="none" lIns="0" tIns="0" rIns="0" bIns="0" rtlCol="0" anchor="t"/>
          <a:lstStyle/>
          <a:p>
            <a:pPr marL="0" indent="0" algn="l">
              <a:lnSpc>
                <a:spcPts val="2600"/>
              </a:lnSpc>
              <a:buNone/>
            </a:pPr>
            <a:r>
              <a:rPr lang="en-US" sz="1650" kern="0" spc="-33" dirty="0">
                <a:solidFill>
                  <a:srgbClr val="272525"/>
                </a:solidFill>
                <a:latin typeface="Inter" panose="02000503000000020004" pitchFamily="34" charset="0"/>
                <a:ea typeface="Inter" panose="02000503000000020004" pitchFamily="34" charset="-122"/>
                <a:cs typeface="Inter" panose="02000503000000020004" pitchFamily="34" charset="-120"/>
              </a:rPr>
              <a:t>43.8% perform maintenance regularly, 31.3% when a problem arises.</a:t>
            </a:r>
            <a:endParaRPr lang="en-US" sz="1650" dirty="0"/>
          </a:p>
        </p:txBody>
      </p:sp>
      <p:pic>
        <p:nvPicPr>
          <p:cNvPr id="7" name="Image 2" descr="preencoded.png"/>
          <p:cNvPicPr>
            <a:picLocks noChangeAspect="1"/>
          </p:cNvPicPr>
          <p:nvPr/>
        </p:nvPicPr>
        <p:blipFill>
          <a:blip r:embed="rId5"/>
          <a:stretch>
            <a:fillRect/>
          </a:stretch>
        </p:blipFill>
        <p:spPr>
          <a:xfrm>
            <a:off x="735330" y="3997047"/>
            <a:ext cx="525185" cy="525185"/>
          </a:xfrm>
          <a:prstGeom prst="rect">
            <a:avLst/>
          </a:prstGeom>
        </p:spPr>
      </p:pic>
      <p:sp>
        <p:nvSpPr>
          <p:cNvPr id="8" name="Text 3"/>
          <p:cNvSpPr/>
          <p:nvPr/>
        </p:nvSpPr>
        <p:spPr>
          <a:xfrm>
            <a:off x="1470541" y="3960376"/>
            <a:ext cx="2888813" cy="360998"/>
          </a:xfrm>
          <a:prstGeom prst="rect">
            <a:avLst/>
          </a:prstGeom>
          <a:noFill/>
        </p:spPr>
        <p:txBody>
          <a:bodyPr wrap="none" lIns="0" tIns="0" rIns="0" bIns="0" rtlCol="0" anchor="t"/>
          <a:lstStyle/>
          <a:p>
            <a:pPr marL="0" indent="0" algn="l">
              <a:lnSpc>
                <a:spcPts val="2800"/>
              </a:lnSpc>
              <a:buNone/>
            </a:pPr>
            <a:r>
              <a:rPr lang="en-US" sz="2250" b="1" kern="0" spc="-45" dirty="0">
                <a:solidFill>
                  <a:srgbClr val="272525"/>
                </a:solidFill>
                <a:latin typeface="Petrona Bold" pitchFamily="34" charset="0"/>
                <a:ea typeface="Petrona Bold" pitchFamily="34" charset="-122"/>
                <a:cs typeface="Petrona Bold" pitchFamily="34" charset="-120"/>
              </a:rPr>
              <a:t>Dashboard Lights</a:t>
            </a:r>
            <a:endParaRPr lang="en-US" sz="2250" dirty="0"/>
          </a:p>
        </p:txBody>
      </p:sp>
      <p:sp>
        <p:nvSpPr>
          <p:cNvPr id="9" name="Text 4"/>
          <p:cNvSpPr/>
          <p:nvPr/>
        </p:nvSpPr>
        <p:spPr>
          <a:xfrm>
            <a:off x="1470541" y="4447342"/>
            <a:ext cx="8766929" cy="336233"/>
          </a:xfrm>
          <a:prstGeom prst="rect">
            <a:avLst/>
          </a:prstGeom>
          <a:noFill/>
        </p:spPr>
        <p:txBody>
          <a:bodyPr wrap="none" lIns="0" tIns="0" rIns="0" bIns="0" rtlCol="0" anchor="t"/>
          <a:lstStyle/>
          <a:p>
            <a:pPr marL="0" indent="0" algn="l">
              <a:lnSpc>
                <a:spcPts val="2600"/>
              </a:lnSpc>
              <a:buNone/>
            </a:pPr>
            <a:r>
              <a:rPr lang="en-US" sz="1650" kern="0" spc="-33" dirty="0">
                <a:solidFill>
                  <a:srgbClr val="272525"/>
                </a:solidFill>
                <a:latin typeface="Inter" panose="02000503000000020004" pitchFamily="34" charset="0"/>
                <a:ea typeface="Inter" panose="02000503000000020004" pitchFamily="34" charset="-122"/>
                <a:cs typeface="Inter" panose="02000503000000020004" pitchFamily="34" charset="-120"/>
              </a:rPr>
              <a:t>68.8% ask a mechanic for help, 18.8% refer to the car manual.</a:t>
            </a:r>
            <a:endParaRPr lang="en-US" sz="1650" dirty="0"/>
          </a:p>
        </p:txBody>
      </p:sp>
      <p:pic>
        <p:nvPicPr>
          <p:cNvPr id="10" name="Image 3" descr="preencoded.png"/>
          <p:cNvPicPr>
            <a:picLocks noChangeAspect="1"/>
          </p:cNvPicPr>
          <p:nvPr/>
        </p:nvPicPr>
        <p:blipFill>
          <a:blip r:embed="rId6"/>
          <a:stretch>
            <a:fillRect/>
          </a:stretch>
        </p:blipFill>
        <p:spPr>
          <a:xfrm>
            <a:off x="735330" y="5450443"/>
            <a:ext cx="525185" cy="525185"/>
          </a:xfrm>
          <a:prstGeom prst="rect">
            <a:avLst/>
          </a:prstGeom>
        </p:spPr>
      </p:pic>
      <p:sp>
        <p:nvSpPr>
          <p:cNvPr id="11" name="Text 5"/>
          <p:cNvSpPr/>
          <p:nvPr/>
        </p:nvSpPr>
        <p:spPr>
          <a:xfrm>
            <a:off x="1470541" y="5413772"/>
            <a:ext cx="2888813" cy="360998"/>
          </a:xfrm>
          <a:prstGeom prst="rect">
            <a:avLst/>
          </a:prstGeom>
          <a:noFill/>
        </p:spPr>
        <p:txBody>
          <a:bodyPr wrap="none" lIns="0" tIns="0" rIns="0" bIns="0" rtlCol="0" anchor="t"/>
          <a:lstStyle/>
          <a:p>
            <a:pPr marL="0" indent="0" algn="l">
              <a:lnSpc>
                <a:spcPts val="2800"/>
              </a:lnSpc>
              <a:buNone/>
            </a:pPr>
            <a:r>
              <a:rPr lang="en-US" sz="2250" b="1" kern="0" spc="-45" dirty="0">
                <a:solidFill>
                  <a:srgbClr val="272525"/>
                </a:solidFill>
                <a:latin typeface="Petrona Bold" pitchFamily="34" charset="0"/>
                <a:ea typeface="Petrona Bold" pitchFamily="34" charset="-122"/>
                <a:cs typeface="Petrona Bold" pitchFamily="34" charset="-120"/>
              </a:rPr>
              <a:t>Engine Sounds</a:t>
            </a:r>
            <a:endParaRPr lang="en-US" sz="2250" dirty="0"/>
          </a:p>
        </p:txBody>
      </p:sp>
      <p:sp>
        <p:nvSpPr>
          <p:cNvPr id="12" name="Text 6"/>
          <p:cNvSpPr/>
          <p:nvPr/>
        </p:nvSpPr>
        <p:spPr>
          <a:xfrm>
            <a:off x="1470541" y="5900738"/>
            <a:ext cx="8766929" cy="336233"/>
          </a:xfrm>
          <a:prstGeom prst="rect">
            <a:avLst/>
          </a:prstGeom>
          <a:noFill/>
        </p:spPr>
        <p:txBody>
          <a:bodyPr wrap="none" lIns="0" tIns="0" rIns="0" bIns="0" rtlCol="0" anchor="t"/>
          <a:lstStyle/>
          <a:p>
            <a:pPr marL="0" indent="0" algn="l">
              <a:lnSpc>
                <a:spcPts val="2600"/>
              </a:lnSpc>
              <a:buNone/>
            </a:pPr>
            <a:r>
              <a:rPr lang="en-US" sz="1650" kern="0" spc="-33" dirty="0">
                <a:solidFill>
                  <a:srgbClr val="272525"/>
                </a:solidFill>
                <a:latin typeface="Inter" panose="02000503000000020004" pitchFamily="34" charset="0"/>
                <a:ea typeface="Inter" panose="02000503000000020004" pitchFamily="34" charset="-122"/>
                <a:cs typeface="Inter" panose="02000503000000020004" pitchFamily="34" charset="-120"/>
              </a:rPr>
              <a:t>80% unable to get the meaning of strange engine sounds.</a:t>
            </a:r>
            <a:endParaRPr lang="en-US" sz="1650" dirty="0"/>
          </a:p>
        </p:txBody>
      </p:sp>
      <p:sp>
        <p:nvSpPr>
          <p:cNvPr id="13" name="Text 7"/>
          <p:cNvSpPr/>
          <p:nvPr/>
        </p:nvSpPr>
        <p:spPr>
          <a:xfrm>
            <a:off x="735330" y="6473309"/>
            <a:ext cx="9502140" cy="1008698"/>
          </a:xfrm>
          <a:prstGeom prst="rect">
            <a:avLst/>
          </a:prstGeom>
          <a:noFill/>
        </p:spPr>
        <p:txBody>
          <a:bodyPr wrap="square" lIns="0" tIns="0" rIns="0" bIns="0" rtlCol="0" anchor="t"/>
          <a:lstStyle/>
          <a:p>
            <a:pPr marL="0" indent="0" algn="l">
              <a:lnSpc>
                <a:spcPts val="2600"/>
              </a:lnSpc>
              <a:buNone/>
            </a:pPr>
            <a:r>
              <a:rPr lang="en-US" sz="1650" kern="0" spc="-33" dirty="0">
                <a:solidFill>
                  <a:srgbClr val="272525"/>
                </a:solidFill>
                <a:latin typeface="Inter" panose="02000503000000020004" pitchFamily="34" charset="0"/>
                <a:ea typeface="Inter" panose="02000503000000020004" pitchFamily="34" charset="-122"/>
                <a:cs typeface="Inter" panose="02000503000000020004" pitchFamily="34" charset="-120"/>
              </a:rPr>
              <a:t>Most users are proactive, but a significant number delay maintenance until issues appear. Users overwhelmingly rely on mechanics, indicating a lack of confidence or awareness about dashboard lights. A great majority of the people can’t identify car problems from the engine sounds.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05288"/>
            <a:ext cx="10266640" cy="779621"/>
          </a:xfrm>
          <a:prstGeom prst="rect">
            <a:avLst/>
          </a:prstGeom>
          <a:noFill/>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Survey Key Findings: App Preferences</a:t>
            </a:r>
            <a:endParaRPr lang="en-US" sz="4900" dirty="0"/>
          </a:p>
        </p:txBody>
      </p:sp>
      <p:sp>
        <p:nvSpPr>
          <p:cNvPr id="3" name="Text 1"/>
          <p:cNvSpPr/>
          <p:nvPr/>
        </p:nvSpPr>
        <p:spPr>
          <a:xfrm>
            <a:off x="793790" y="3651885"/>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AI Tool</a:t>
            </a:r>
            <a:endParaRPr lang="en-US" sz="2450" dirty="0"/>
          </a:p>
        </p:txBody>
      </p:sp>
      <p:sp>
        <p:nvSpPr>
          <p:cNvPr id="4" name="Text 2"/>
          <p:cNvSpPr/>
          <p:nvPr/>
        </p:nvSpPr>
        <p:spPr>
          <a:xfrm>
            <a:off x="793790" y="4268629"/>
            <a:ext cx="6244709" cy="1451610"/>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100% of people would like to use an AI tool for car fault diagnoses. Everyone would like a tool like this, so its really going to be a good innovation according to the responses gotten from the people.</a:t>
            </a:r>
            <a:endParaRPr lang="en-US" sz="1750" dirty="0"/>
          </a:p>
        </p:txBody>
      </p:sp>
      <p:sp>
        <p:nvSpPr>
          <p:cNvPr id="5" name="Text 3"/>
          <p:cNvSpPr/>
          <p:nvPr/>
        </p:nvSpPr>
        <p:spPr>
          <a:xfrm>
            <a:off x="7599521" y="3651885"/>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Mechanic Connection</a:t>
            </a:r>
            <a:endParaRPr lang="en-US" sz="2450" dirty="0"/>
          </a:p>
        </p:txBody>
      </p:sp>
      <p:sp>
        <p:nvSpPr>
          <p:cNvPr id="6" name="Text 4"/>
          <p:cNvSpPr/>
          <p:nvPr/>
        </p:nvSpPr>
        <p:spPr>
          <a:xfrm>
            <a:off x="7599521" y="4268629"/>
            <a:ext cx="6244709" cy="1451610"/>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31% of the people would like an app that will connect them to a mechanic. A great deal of the people would love to contribute as experts meaning the integration of the feature to link car owners to mechanics will be a great one.</a:t>
            </a:r>
            <a:endParaRPr lang="en-US" sz="1750" dirty="0"/>
          </a:p>
        </p:txBody>
      </p:sp>
      <p:sp>
        <p:nvSpPr>
          <p:cNvPr id="12" name="Pentagon 11"/>
          <p:cNvSpPr/>
          <p:nvPr/>
        </p:nvSpPr>
        <p:spPr>
          <a:xfrm rot="10800000">
            <a:off x="12653010" y="7520305"/>
            <a:ext cx="1977390" cy="709295"/>
          </a:xfrm>
          <a:prstGeom prst="homePlate">
            <a:avLst/>
          </a:prstGeom>
          <a:solidFill>
            <a:srgbClr val="FC7E5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683" y="898208"/>
            <a:ext cx="7419499" cy="693063"/>
          </a:xfrm>
          <a:prstGeom prst="rect">
            <a:avLst/>
          </a:prstGeom>
          <a:noFill/>
        </p:spPr>
        <p:txBody>
          <a:bodyPr wrap="none" lIns="0" tIns="0" rIns="0" bIns="0" rtlCol="0" anchor="t"/>
          <a:lstStyle/>
          <a:p>
            <a:pPr marL="0" indent="0" algn="l">
              <a:lnSpc>
                <a:spcPts val="5450"/>
              </a:lnSpc>
              <a:buNone/>
            </a:pPr>
            <a:r>
              <a:rPr lang="en-US" sz="4350" b="1" kern="0" spc="-87" dirty="0">
                <a:solidFill>
                  <a:srgbClr val="F95F88"/>
                </a:solidFill>
                <a:latin typeface="Petrona Bold" pitchFamily="34" charset="0"/>
                <a:ea typeface="Petrona Bold" pitchFamily="34" charset="-122"/>
                <a:cs typeface="Petrona Bold" pitchFamily="34" charset="-120"/>
              </a:rPr>
              <a:t>Interview Feedback Highlights</a:t>
            </a:r>
            <a:endParaRPr lang="en-US" sz="4350" dirty="0"/>
          </a:p>
        </p:txBody>
      </p:sp>
      <p:sp>
        <p:nvSpPr>
          <p:cNvPr id="4" name="Shape 1"/>
          <p:cNvSpPr/>
          <p:nvPr/>
        </p:nvSpPr>
        <p:spPr>
          <a:xfrm>
            <a:off x="705683" y="1893689"/>
            <a:ext cx="7732633" cy="1208246"/>
          </a:xfrm>
          <a:prstGeom prst="roundRect">
            <a:avLst>
              <a:gd name="adj" fmla="val 7009"/>
            </a:avLst>
          </a:prstGeom>
          <a:solidFill>
            <a:srgbClr val="E0D7F4"/>
          </a:solidFill>
          <a:ln w="7620">
            <a:solidFill>
              <a:srgbClr val="C6BDDA"/>
            </a:solidFill>
            <a:prstDash val="solid"/>
          </a:ln>
        </p:spPr>
      </p:sp>
      <p:sp>
        <p:nvSpPr>
          <p:cNvPr id="5" name="Text 2"/>
          <p:cNvSpPr/>
          <p:nvPr/>
        </p:nvSpPr>
        <p:spPr>
          <a:xfrm>
            <a:off x="914876" y="2102882"/>
            <a:ext cx="2772251" cy="346472"/>
          </a:xfrm>
          <a:prstGeom prst="rect">
            <a:avLst/>
          </a:prstGeom>
          <a:noFill/>
        </p:spPr>
        <p:txBody>
          <a:bodyPr wrap="none" lIns="0" tIns="0" rIns="0" bIns="0" rtlCol="0" anchor="t"/>
          <a:lstStyle/>
          <a:p>
            <a:pPr marL="0" indent="0" algn="l">
              <a:lnSpc>
                <a:spcPts val="2700"/>
              </a:lnSpc>
              <a:buNone/>
            </a:pPr>
            <a:r>
              <a:rPr lang="en-US" sz="2150" b="1" kern="0" spc="-44" dirty="0">
                <a:solidFill>
                  <a:srgbClr val="272525"/>
                </a:solidFill>
                <a:latin typeface="Petrona Bold" pitchFamily="34" charset="0"/>
                <a:ea typeface="Petrona Bold" pitchFamily="34" charset="-122"/>
                <a:cs typeface="Petrona Bold" pitchFamily="34" charset="-120"/>
              </a:rPr>
              <a:t>Simplicity</a:t>
            </a:r>
            <a:endParaRPr lang="en-US" sz="2150" dirty="0"/>
          </a:p>
        </p:txBody>
      </p:sp>
      <p:sp>
        <p:nvSpPr>
          <p:cNvPr id="6" name="Text 3"/>
          <p:cNvSpPr/>
          <p:nvPr/>
        </p:nvSpPr>
        <p:spPr>
          <a:xfrm>
            <a:off x="914876" y="2570321"/>
            <a:ext cx="7314248" cy="322421"/>
          </a:xfrm>
          <a:prstGeom prst="rect">
            <a:avLst/>
          </a:prstGeom>
          <a:noFill/>
        </p:spPr>
        <p:txBody>
          <a:bodyPr wrap="none" lIns="0" tIns="0" rIns="0" bIns="0" rtlCol="0" anchor="t"/>
          <a:lstStyle/>
          <a:p>
            <a:pPr marL="0" indent="0" algn="l">
              <a:lnSpc>
                <a:spcPts val="2500"/>
              </a:lnSpc>
              <a:buNone/>
            </a:pPr>
            <a:r>
              <a:rPr lang="en-US" sz="1550" kern="0" spc="-32" dirty="0">
                <a:solidFill>
                  <a:srgbClr val="272525"/>
                </a:solidFill>
                <a:latin typeface="Inter" panose="02000503000000020004" pitchFamily="34" charset="0"/>
                <a:ea typeface="Inter" panose="02000503000000020004" pitchFamily="34" charset="-122"/>
                <a:cs typeface="Inter" panose="02000503000000020004" pitchFamily="34" charset="-120"/>
              </a:rPr>
              <a:t>Users want a simple, non-technical application.</a:t>
            </a:r>
            <a:endParaRPr lang="en-US" sz="1550" dirty="0"/>
          </a:p>
        </p:txBody>
      </p:sp>
      <p:sp>
        <p:nvSpPr>
          <p:cNvPr id="7" name="Shape 4"/>
          <p:cNvSpPr/>
          <p:nvPr/>
        </p:nvSpPr>
        <p:spPr>
          <a:xfrm>
            <a:off x="705683" y="3303508"/>
            <a:ext cx="7732633" cy="1208246"/>
          </a:xfrm>
          <a:prstGeom prst="roundRect">
            <a:avLst>
              <a:gd name="adj" fmla="val 7009"/>
            </a:avLst>
          </a:prstGeom>
          <a:solidFill>
            <a:srgbClr val="E0D7F4"/>
          </a:solidFill>
          <a:ln w="7620">
            <a:solidFill>
              <a:srgbClr val="C6BDDA"/>
            </a:solidFill>
            <a:prstDash val="solid"/>
          </a:ln>
        </p:spPr>
      </p:sp>
      <p:sp>
        <p:nvSpPr>
          <p:cNvPr id="8" name="Text 5"/>
          <p:cNvSpPr/>
          <p:nvPr/>
        </p:nvSpPr>
        <p:spPr>
          <a:xfrm>
            <a:off x="914876" y="3512701"/>
            <a:ext cx="2772251" cy="346472"/>
          </a:xfrm>
          <a:prstGeom prst="rect">
            <a:avLst/>
          </a:prstGeom>
          <a:noFill/>
        </p:spPr>
        <p:txBody>
          <a:bodyPr wrap="none" lIns="0" tIns="0" rIns="0" bIns="0" rtlCol="0" anchor="t"/>
          <a:lstStyle/>
          <a:p>
            <a:pPr marL="0" indent="0" algn="l">
              <a:lnSpc>
                <a:spcPts val="2700"/>
              </a:lnSpc>
              <a:buNone/>
            </a:pPr>
            <a:r>
              <a:rPr lang="en-US" sz="2150" b="1" kern="0" spc="-44" dirty="0">
                <a:solidFill>
                  <a:srgbClr val="272525"/>
                </a:solidFill>
                <a:latin typeface="Petrona Bold" pitchFamily="34" charset="0"/>
                <a:ea typeface="Petrona Bold" pitchFamily="34" charset="-122"/>
                <a:cs typeface="Petrona Bold" pitchFamily="34" charset="-120"/>
              </a:rPr>
              <a:t>Visuals</a:t>
            </a:r>
            <a:endParaRPr lang="en-US" sz="2150" dirty="0"/>
          </a:p>
        </p:txBody>
      </p:sp>
      <p:sp>
        <p:nvSpPr>
          <p:cNvPr id="9" name="Text 6"/>
          <p:cNvSpPr/>
          <p:nvPr/>
        </p:nvSpPr>
        <p:spPr>
          <a:xfrm>
            <a:off x="914876" y="3980140"/>
            <a:ext cx="7314248" cy="322421"/>
          </a:xfrm>
          <a:prstGeom prst="rect">
            <a:avLst/>
          </a:prstGeom>
          <a:noFill/>
        </p:spPr>
        <p:txBody>
          <a:bodyPr wrap="none" lIns="0" tIns="0" rIns="0" bIns="0" rtlCol="0" anchor="t"/>
          <a:lstStyle/>
          <a:p>
            <a:pPr marL="0" indent="0" algn="l">
              <a:lnSpc>
                <a:spcPts val="2500"/>
              </a:lnSpc>
              <a:buNone/>
            </a:pPr>
            <a:r>
              <a:rPr lang="en-US" sz="1550" kern="0" spc="-32" dirty="0">
                <a:solidFill>
                  <a:srgbClr val="272525"/>
                </a:solidFill>
                <a:latin typeface="Inter" panose="02000503000000020004" pitchFamily="34" charset="0"/>
                <a:ea typeface="Inter" panose="02000503000000020004" pitchFamily="34" charset="-122"/>
                <a:cs typeface="Inter" panose="02000503000000020004" pitchFamily="34" charset="-120"/>
              </a:rPr>
              <a:t>Prefer visual cues or icons over text.</a:t>
            </a:r>
            <a:endParaRPr lang="en-US" sz="1550" dirty="0"/>
          </a:p>
        </p:txBody>
      </p:sp>
      <p:sp>
        <p:nvSpPr>
          <p:cNvPr id="10" name="Shape 7"/>
          <p:cNvSpPr/>
          <p:nvPr/>
        </p:nvSpPr>
        <p:spPr>
          <a:xfrm>
            <a:off x="705683" y="4713327"/>
            <a:ext cx="7732633" cy="1208246"/>
          </a:xfrm>
          <a:prstGeom prst="roundRect">
            <a:avLst>
              <a:gd name="adj" fmla="val 7009"/>
            </a:avLst>
          </a:prstGeom>
          <a:solidFill>
            <a:srgbClr val="E0D7F4"/>
          </a:solidFill>
          <a:ln w="7620">
            <a:solidFill>
              <a:srgbClr val="C6BDDA"/>
            </a:solidFill>
            <a:prstDash val="solid"/>
          </a:ln>
        </p:spPr>
      </p:sp>
      <p:sp>
        <p:nvSpPr>
          <p:cNvPr id="11" name="Text 8"/>
          <p:cNvSpPr/>
          <p:nvPr/>
        </p:nvSpPr>
        <p:spPr>
          <a:xfrm>
            <a:off x="914876" y="4922520"/>
            <a:ext cx="2772251" cy="346472"/>
          </a:xfrm>
          <a:prstGeom prst="rect">
            <a:avLst/>
          </a:prstGeom>
          <a:noFill/>
        </p:spPr>
        <p:txBody>
          <a:bodyPr wrap="none" lIns="0" tIns="0" rIns="0" bIns="0" rtlCol="0" anchor="t"/>
          <a:lstStyle/>
          <a:p>
            <a:pPr marL="0" indent="0" algn="l">
              <a:lnSpc>
                <a:spcPts val="2700"/>
              </a:lnSpc>
              <a:buNone/>
            </a:pPr>
            <a:r>
              <a:rPr lang="en-US" sz="2150" b="1" kern="0" spc="-44" dirty="0">
                <a:solidFill>
                  <a:srgbClr val="272525"/>
                </a:solidFill>
                <a:latin typeface="Petrona Bold" pitchFamily="34" charset="0"/>
                <a:ea typeface="Petrona Bold" pitchFamily="34" charset="-122"/>
                <a:cs typeface="Petrona Bold" pitchFamily="34" charset="-120"/>
              </a:rPr>
              <a:t>Trust</a:t>
            </a:r>
            <a:endParaRPr lang="en-US" sz="2150" dirty="0"/>
          </a:p>
        </p:txBody>
      </p:sp>
      <p:sp>
        <p:nvSpPr>
          <p:cNvPr id="12" name="Text 9"/>
          <p:cNvSpPr/>
          <p:nvPr/>
        </p:nvSpPr>
        <p:spPr>
          <a:xfrm>
            <a:off x="914876" y="5389959"/>
            <a:ext cx="7314248" cy="322421"/>
          </a:xfrm>
          <a:prstGeom prst="rect">
            <a:avLst/>
          </a:prstGeom>
          <a:noFill/>
        </p:spPr>
        <p:txBody>
          <a:bodyPr wrap="none" lIns="0" tIns="0" rIns="0" bIns="0" rtlCol="0" anchor="t"/>
          <a:lstStyle/>
          <a:p>
            <a:pPr marL="0" indent="0" algn="l">
              <a:lnSpc>
                <a:spcPts val="2500"/>
              </a:lnSpc>
              <a:buNone/>
            </a:pPr>
            <a:r>
              <a:rPr lang="en-US" sz="1550" kern="0" spc="-32" dirty="0">
                <a:solidFill>
                  <a:srgbClr val="272525"/>
                </a:solidFill>
                <a:latin typeface="Inter" panose="02000503000000020004" pitchFamily="34" charset="0"/>
                <a:ea typeface="Inter" panose="02000503000000020004" pitchFamily="34" charset="-122"/>
                <a:cs typeface="Inter" panose="02000503000000020004" pitchFamily="34" charset="-120"/>
              </a:rPr>
              <a:t>Would trust the app more if it links to verified experts/videos.</a:t>
            </a:r>
            <a:endParaRPr lang="en-US" sz="1550" dirty="0"/>
          </a:p>
        </p:txBody>
      </p:sp>
      <p:sp>
        <p:nvSpPr>
          <p:cNvPr id="13" name="Shape 10"/>
          <p:cNvSpPr/>
          <p:nvPr/>
        </p:nvSpPr>
        <p:spPr>
          <a:xfrm>
            <a:off x="705683" y="6123146"/>
            <a:ext cx="7732633" cy="1208246"/>
          </a:xfrm>
          <a:prstGeom prst="roundRect">
            <a:avLst>
              <a:gd name="adj" fmla="val 7009"/>
            </a:avLst>
          </a:prstGeom>
          <a:solidFill>
            <a:srgbClr val="E0D7F4"/>
          </a:solidFill>
          <a:ln w="7620">
            <a:solidFill>
              <a:srgbClr val="C6BDDA"/>
            </a:solidFill>
            <a:prstDash val="solid"/>
          </a:ln>
        </p:spPr>
      </p:sp>
      <p:sp>
        <p:nvSpPr>
          <p:cNvPr id="14" name="Text 11"/>
          <p:cNvSpPr/>
          <p:nvPr/>
        </p:nvSpPr>
        <p:spPr>
          <a:xfrm>
            <a:off x="914876" y="6332339"/>
            <a:ext cx="2772251" cy="346472"/>
          </a:xfrm>
          <a:prstGeom prst="rect">
            <a:avLst/>
          </a:prstGeom>
          <a:noFill/>
        </p:spPr>
        <p:txBody>
          <a:bodyPr wrap="none" lIns="0" tIns="0" rIns="0" bIns="0" rtlCol="0" anchor="t"/>
          <a:lstStyle/>
          <a:p>
            <a:pPr marL="0" indent="0" algn="l">
              <a:lnSpc>
                <a:spcPts val="2700"/>
              </a:lnSpc>
              <a:buNone/>
            </a:pPr>
            <a:r>
              <a:rPr lang="en-US" sz="2150" b="1" kern="0" spc="-44" dirty="0">
                <a:solidFill>
                  <a:srgbClr val="272525"/>
                </a:solidFill>
                <a:latin typeface="Petrona Bold" pitchFamily="34" charset="0"/>
                <a:ea typeface="Petrona Bold" pitchFamily="34" charset="-122"/>
                <a:cs typeface="Petrona Bold" pitchFamily="34" charset="-120"/>
              </a:rPr>
              <a:t>Offline</a:t>
            </a:r>
            <a:endParaRPr lang="en-US" sz="2150" dirty="0"/>
          </a:p>
        </p:txBody>
      </p:sp>
      <p:sp>
        <p:nvSpPr>
          <p:cNvPr id="15" name="Text 12"/>
          <p:cNvSpPr/>
          <p:nvPr/>
        </p:nvSpPr>
        <p:spPr>
          <a:xfrm>
            <a:off x="914876" y="6799778"/>
            <a:ext cx="7314248" cy="322421"/>
          </a:xfrm>
          <a:prstGeom prst="rect">
            <a:avLst/>
          </a:prstGeom>
          <a:noFill/>
        </p:spPr>
        <p:txBody>
          <a:bodyPr wrap="none" lIns="0" tIns="0" rIns="0" bIns="0" rtlCol="0" anchor="t"/>
          <a:lstStyle/>
          <a:p>
            <a:pPr marL="0" indent="0" algn="l">
              <a:lnSpc>
                <a:spcPts val="2500"/>
              </a:lnSpc>
              <a:buNone/>
            </a:pPr>
            <a:r>
              <a:rPr lang="en-US" sz="1550" kern="0" spc="-32" dirty="0">
                <a:solidFill>
                  <a:srgbClr val="272525"/>
                </a:solidFill>
                <a:latin typeface="Inter" panose="02000503000000020004" pitchFamily="34" charset="0"/>
                <a:ea typeface="Inter" panose="02000503000000020004" pitchFamily="34" charset="-122"/>
                <a:cs typeface="Inter" panose="02000503000000020004" pitchFamily="34" charset="-120"/>
              </a:rPr>
              <a:t>Offline functionality would be useful when stranded.</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291715"/>
            <a:ext cx="10435114" cy="779621"/>
          </a:xfrm>
          <a:prstGeom prst="rect">
            <a:avLst/>
          </a:prstGeom>
          <a:noFill/>
        </p:spPr>
        <p:txBody>
          <a:bodyPr wrap="none" lIns="0" tIns="0" rIns="0" bIns="0" rtlCol="0" anchor="t"/>
          <a:lstStyle/>
          <a:p>
            <a:pPr marL="0" indent="0" algn="l">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Reverse Engineering: Identifying Gaps</a:t>
            </a:r>
            <a:endParaRPr lang="en-US" sz="4900" dirty="0"/>
          </a:p>
        </p:txBody>
      </p:sp>
      <p:sp>
        <p:nvSpPr>
          <p:cNvPr id="3" name="Text 1"/>
          <p:cNvSpPr/>
          <p:nvPr/>
        </p:nvSpPr>
        <p:spPr>
          <a:xfrm>
            <a:off x="793790" y="3638312"/>
            <a:ext cx="2845594"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OBD Auto Doctor</a:t>
            </a:r>
            <a:endParaRPr lang="en-US" sz="2450" dirty="0"/>
          </a:p>
        </p:txBody>
      </p:sp>
      <p:sp>
        <p:nvSpPr>
          <p:cNvPr id="4" name="Text 2"/>
          <p:cNvSpPr/>
          <p:nvPr/>
        </p:nvSpPr>
        <p:spPr>
          <a:xfrm>
            <a:off x="793790" y="4255056"/>
            <a:ext cx="2845594"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Real-time diagnostics via Bluetooth OBD. Requires hardware.</a:t>
            </a:r>
            <a:endParaRPr lang="en-US" sz="1750" dirty="0"/>
          </a:p>
        </p:txBody>
      </p:sp>
      <p:sp>
        <p:nvSpPr>
          <p:cNvPr id="5" name="Text 3"/>
          <p:cNvSpPr/>
          <p:nvPr/>
        </p:nvSpPr>
        <p:spPr>
          <a:xfrm>
            <a:off x="4200406" y="3638312"/>
            <a:ext cx="2845594" cy="779859"/>
          </a:xfrm>
          <a:prstGeom prst="rect">
            <a:avLst/>
          </a:prstGeom>
          <a:noFill/>
        </p:spPr>
        <p:txBody>
          <a:bodyPr wrap="squar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Car Scanner ELM OBD2</a:t>
            </a:r>
            <a:endParaRPr lang="en-US" sz="2450" dirty="0"/>
          </a:p>
        </p:txBody>
      </p:sp>
      <p:sp>
        <p:nvSpPr>
          <p:cNvPr id="6" name="Text 4"/>
          <p:cNvSpPr/>
          <p:nvPr/>
        </p:nvSpPr>
        <p:spPr>
          <a:xfrm>
            <a:off x="4200406" y="4644985"/>
            <a:ext cx="2845594"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Diagnostic reports, emission tests. Not user-friendly for laypersons.</a:t>
            </a:r>
            <a:endParaRPr lang="en-US" sz="1750" dirty="0"/>
          </a:p>
        </p:txBody>
      </p:sp>
      <p:sp>
        <p:nvSpPr>
          <p:cNvPr id="7" name="Text 5"/>
          <p:cNvSpPr/>
          <p:nvPr/>
        </p:nvSpPr>
        <p:spPr>
          <a:xfrm>
            <a:off x="7607022" y="3638312"/>
            <a:ext cx="2845594"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Sound Analyzer App</a:t>
            </a:r>
            <a:endParaRPr lang="en-US" sz="2450" dirty="0"/>
          </a:p>
        </p:txBody>
      </p:sp>
      <p:sp>
        <p:nvSpPr>
          <p:cNvPr id="8" name="Text 6"/>
          <p:cNvSpPr/>
          <p:nvPr/>
        </p:nvSpPr>
        <p:spPr>
          <a:xfrm>
            <a:off x="7607022" y="4255056"/>
            <a:ext cx="2845594"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Detect frequencies and classify sounds. Not tailored to car issues.</a:t>
            </a:r>
            <a:endParaRPr lang="en-US" sz="1750" dirty="0"/>
          </a:p>
        </p:txBody>
      </p:sp>
      <p:sp>
        <p:nvSpPr>
          <p:cNvPr id="9" name="Text 7"/>
          <p:cNvSpPr/>
          <p:nvPr/>
        </p:nvSpPr>
        <p:spPr>
          <a:xfrm>
            <a:off x="11013638" y="3638312"/>
            <a:ext cx="2845594"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AutoMate AI</a:t>
            </a:r>
            <a:endParaRPr lang="en-US" sz="2450" dirty="0"/>
          </a:p>
        </p:txBody>
      </p:sp>
      <p:sp>
        <p:nvSpPr>
          <p:cNvPr id="10" name="Text 8"/>
          <p:cNvSpPr/>
          <p:nvPr/>
        </p:nvSpPr>
        <p:spPr>
          <a:xfrm>
            <a:off x="11013638" y="4255056"/>
            <a:ext cx="2845594" cy="1088708"/>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Predict faults via symptoms. Lacks mechanic interaction.</a:t>
            </a:r>
            <a:endParaRPr lang="en-US" sz="1750" dirty="0"/>
          </a:p>
        </p:txBody>
      </p:sp>
      <p:sp>
        <p:nvSpPr>
          <p:cNvPr id="12" name="Pentagon 11"/>
          <p:cNvSpPr/>
          <p:nvPr/>
        </p:nvSpPr>
        <p:spPr>
          <a:xfrm rot="10800000">
            <a:off x="12653010" y="7520305"/>
            <a:ext cx="1977390" cy="709295"/>
          </a:xfrm>
          <a:prstGeom prst="homePlate">
            <a:avLst/>
          </a:prstGeom>
          <a:solidFill>
            <a:srgbClr val="FC7E56"/>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62714" y="599242"/>
            <a:ext cx="7618571" cy="1498283"/>
          </a:xfrm>
          <a:prstGeom prst="rect">
            <a:avLst/>
          </a:prstGeom>
          <a:noFill/>
        </p:spPr>
        <p:txBody>
          <a:bodyPr wrap="square" lIns="0" tIns="0" rIns="0" bIns="0" rtlCol="0" anchor="t"/>
          <a:lstStyle/>
          <a:p>
            <a:pPr marL="0" indent="0" algn="l">
              <a:lnSpc>
                <a:spcPts val="5850"/>
              </a:lnSpc>
              <a:buNone/>
            </a:pPr>
            <a:r>
              <a:rPr lang="en-US" sz="4700" b="1" kern="0" spc="-94" dirty="0">
                <a:solidFill>
                  <a:srgbClr val="F95F88"/>
                </a:solidFill>
                <a:latin typeface="Petrona Bold" pitchFamily="34" charset="0"/>
                <a:ea typeface="Petrona Bold" pitchFamily="34" charset="-122"/>
                <a:cs typeface="Petrona Bold" pitchFamily="34" charset="-120"/>
              </a:rPr>
              <a:t>Data Gathering: Understanding User Needs</a:t>
            </a:r>
            <a:endParaRPr lang="en-US" sz="4700" dirty="0"/>
          </a:p>
        </p:txBody>
      </p:sp>
      <p:sp>
        <p:nvSpPr>
          <p:cNvPr id="4" name="Shape 1"/>
          <p:cNvSpPr/>
          <p:nvPr/>
        </p:nvSpPr>
        <p:spPr>
          <a:xfrm>
            <a:off x="762714" y="2669500"/>
            <a:ext cx="490299" cy="490299"/>
          </a:xfrm>
          <a:prstGeom prst="roundRect">
            <a:avLst>
              <a:gd name="adj" fmla="val 18670"/>
            </a:avLst>
          </a:prstGeom>
          <a:solidFill>
            <a:srgbClr val="E0D7F4"/>
          </a:solidFill>
          <a:ln w="7620">
            <a:solidFill>
              <a:srgbClr val="C6BDDA"/>
            </a:solidFill>
            <a:prstDash val="solid"/>
          </a:ln>
        </p:spPr>
      </p:sp>
      <p:pic>
        <p:nvPicPr>
          <p:cNvPr id="5" name="Image 1" descr="preencoded.png"/>
          <p:cNvPicPr>
            <a:picLocks noChangeAspect="1"/>
          </p:cNvPicPr>
          <p:nvPr/>
        </p:nvPicPr>
        <p:blipFill>
          <a:blip r:embed="rId3"/>
          <a:stretch>
            <a:fillRect/>
          </a:stretch>
        </p:blipFill>
        <p:spPr>
          <a:xfrm>
            <a:off x="828080" y="2689920"/>
            <a:ext cx="359569" cy="449461"/>
          </a:xfrm>
          <a:prstGeom prst="rect">
            <a:avLst/>
          </a:prstGeom>
        </p:spPr>
      </p:pic>
      <p:sp>
        <p:nvSpPr>
          <p:cNvPr id="6" name="Text 2"/>
          <p:cNvSpPr/>
          <p:nvPr/>
        </p:nvSpPr>
        <p:spPr>
          <a:xfrm>
            <a:off x="1470898" y="2669500"/>
            <a:ext cx="2992160" cy="374571"/>
          </a:xfrm>
          <a:prstGeom prst="rect">
            <a:avLst/>
          </a:prstGeom>
          <a:noFill/>
        </p:spPr>
        <p:txBody>
          <a:bodyPr wrap="none" lIns="0" tIns="0" rIns="0" bIns="0" rtlCol="0" anchor="t"/>
          <a:lstStyle/>
          <a:p>
            <a:pPr marL="0" indent="0" algn="l">
              <a:lnSpc>
                <a:spcPts val="2900"/>
              </a:lnSpc>
              <a:buNone/>
            </a:pPr>
            <a:r>
              <a:rPr lang="en-US" sz="2350" b="1" kern="0" spc="-47" dirty="0">
                <a:solidFill>
                  <a:srgbClr val="272525"/>
                </a:solidFill>
                <a:latin typeface="Petrona Bold" pitchFamily="34" charset="0"/>
                <a:ea typeface="Petrona Bold" pitchFamily="34" charset="-122"/>
                <a:cs typeface="Petrona Bold" pitchFamily="34" charset="-120"/>
              </a:rPr>
              <a:t>Online Survey</a:t>
            </a:r>
            <a:endParaRPr lang="en-US" sz="2350" dirty="0"/>
          </a:p>
        </p:txBody>
      </p:sp>
      <p:sp>
        <p:nvSpPr>
          <p:cNvPr id="7" name="Text 3"/>
          <p:cNvSpPr/>
          <p:nvPr/>
        </p:nvSpPr>
        <p:spPr>
          <a:xfrm>
            <a:off x="1470898" y="3174802"/>
            <a:ext cx="2992160" cy="2441138"/>
          </a:xfrm>
          <a:prstGeom prst="rect">
            <a:avLst/>
          </a:prstGeom>
          <a:noFill/>
        </p:spPr>
        <p:txBody>
          <a:bodyPr wrap="square" lIns="0" tIns="0" rIns="0" bIns="0" rtlCol="0" anchor="t"/>
          <a:lstStyle/>
          <a:p>
            <a:pPr marL="0" indent="0" algn="l">
              <a:lnSpc>
                <a:spcPts val="2700"/>
              </a:lnSpc>
              <a:buNone/>
            </a:pPr>
            <a:r>
              <a:rPr lang="en-US" sz="1700" kern="0" spc="-34" dirty="0">
                <a:solidFill>
                  <a:srgbClr val="272525"/>
                </a:solidFill>
                <a:latin typeface="Inter" panose="02000503000000020004" pitchFamily="34" charset="0"/>
                <a:ea typeface="Inter" panose="02000503000000020004" pitchFamily="34" charset="-122"/>
                <a:cs typeface="Inter" panose="02000503000000020004" pitchFamily="34" charset="-120"/>
              </a:rPr>
              <a:t>Quantitative insights from car owners, drivers, and mechanics revealed that 68.8% consult a mechanic for dashboard lights, and 80% cannot detect engine faults via sound.</a:t>
            </a:r>
            <a:endParaRPr lang="en-US" sz="1700" dirty="0"/>
          </a:p>
        </p:txBody>
      </p:sp>
      <p:sp>
        <p:nvSpPr>
          <p:cNvPr id="8" name="Shape 4"/>
          <p:cNvSpPr/>
          <p:nvPr/>
        </p:nvSpPr>
        <p:spPr>
          <a:xfrm>
            <a:off x="4680942" y="2669500"/>
            <a:ext cx="490299" cy="490299"/>
          </a:xfrm>
          <a:prstGeom prst="roundRect">
            <a:avLst>
              <a:gd name="adj" fmla="val 18670"/>
            </a:avLst>
          </a:prstGeom>
          <a:solidFill>
            <a:srgbClr val="E0D7F4"/>
          </a:solidFill>
          <a:ln w="7620">
            <a:solidFill>
              <a:srgbClr val="C6BDDA"/>
            </a:solidFill>
            <a:prstDash val="solid"/>
          </a:ln>
        </p:spPr>
      </p:sp>
      <p:pic>
        <p:nvPicPr>
          <p:cNvPr id="9" name="Image 2" descr="preencoded.png"/>
          <p:cNvPicPr>
            <a:picLocks noChangeAspect="1"/>
          </p:cNvPicPr>
          <p:nvPr/>
        </p:nvPicPr>
        <p:blipFill>
          <a:blip r:embed="rId4"/>
          <a:stretch>
            <a:fillRect/>
          </a:stretch>
        </p:blipFill>
        <p:spPr>
          <a:xfrm>
            <a:off x="4746308" y="2689920"/>
            <a:ext cx="359569" cy="449461"/>
          </a:xfrm>
          <a:prstGeom prst="rect">
            <a:avLst/>
          </a:prstGeom>
        </p:spPr>
      </p:pic>
      <p:sp>
        <p:nvSpPr>
          <p:cNvPr id="10" name="Text 5"/>
          <p:cNvSpPr/>
          <p:nvPr/>
        </p:nvSpPr>
        <p:spPr>
          <a:xfrm>
            <a:off x="5389126" y="2669500"/>
            <a:ext cx="2992160" cy="374571"/>
          </a:xfrm>
          <a:prstGeom prst="rect">
            <a:avLst/>
          </a:prstGeom>
          <a:noFill/>
        </p:spPr>
        <p:txBody>
          <a:bodyPr wrap="none" lIns="0" tIns="0" rIns="0" bIns="0" rtlCol="0" anchor="t"/>
          <a:lstStyle/>
          <a:p>
            <a:pPr marL="0" indent="0" algn="l">
              <a:lnSpc>
                <a:spcPts val="2900"/>
              </a:lnSpc>
              <a:buNone/>
            </a:pPr>
            <a:r>
              <a:rPr lang="en-US" sz="2350" b="1" kern="0" spc="-47" dirty="0">
                <a:solidFill>
                  <a:srgbClr val="272525"/>
                </a:solidFill>
                <a:latin typeface="Petrona Bold" pitchFamily="34" charset="0"/>
                <a:ea typeface="Petrona Bold" pitchFamily="34" charset="-122"/>
                <a:cs typeface="Petrona Bold" pitchFamily="34" charset="-120"/>
              </a:rPr>
              <a:t>Interviews</a:t>
            </a:r>
            <a:endParaRPr lang="en-US" sz="2350" dirty="0"/>
          </a:p>
        </p:txBody>
      </p:sp>
      <p:sp>
        <p:nvSpPr>
          <p:cNvPr id="11" name="Text 6"/>
          <p:cNvSpPr/>
          <p:nvPr/>
        </p:nvSpPr>
        <p:spPr>
          <a:xfrm>
            <a:off x="5389126" y="3369112"/>
            <a:ext cx="2992160" cy="2441138"/>
          </a:xfrm>
          <a:prstGeom prst="rect">
            <a:avLst/>
          </a:prstGeom>
          <a:noFill/>
        </p:spPr>
        <p:txBody>
          <a:bodyPr wrap="square" lIns="0" tIns="0" rIns="0" bIns="0" rtlCol="0" anchor="t"/>
          <a:lstStyle/>
          <a:p>
            <a:pPr marL="0" indent="0" algn="l">
              <a:lnSpc>
                <a:spcPts val="2700"/>
              </a:lnSpc>
              <a:buNone/>
            </a:pPr>
            <a:r>
              <a:rPr lang="en-US" sz="1700" kern="0" spc="-34" dirty="0">
                <a:solidFill>
                  <a:srgbClr val="272525"/>
                </a:solidFill>
                <a:latin typeface="Inter" panose="02000503000000020004" pitchFamily="34" charset="0"/>
                <a:ea typeface="Inter" panose="02000503000000020004" pitchFamily="34" charset="-122"/>
                <a:cs typeface="Inter" panose="02000503000000020004" pitchFamily="34" charset="-120"/>
              </a:rPr>
              <a:t>Qualitative context highlighted that most users lack technical knowledge, desire visual guidance, and prefer AI assistance as a second opinion. Offline use is essential.</a:t>
            </a:r>
            <a:endParaRPr lang="en-US" sz="1700" dirty="0"/>
          </a:p>
        </p:txBody>
      </p:sp>
      <p:sp>
        <p:nvSpPr>
          <p:cNvPr id="12" name="Shape 7"/>
          <p:cNvSpPr/>
          <p:nvPr/>
        </p:nvSpPr>
        <p:spPr>
          <a:xfrm>
            <a:off x="762714" y="6078974"/>
            <a:ext cx="490299" cy="490299"/>
          </a:xfrm>
          <a:prstGeom prst="roundRect">
            <a:avLst>
              <a:gd name="adj" fmla="val 18670"/>
            </a:avLst>
          </a:prstGeom>
          <a:solidFill>
            <a:srgbClr val="E0D7F4"/>
          </a:solidFill>
          <a:ln w="7620">
            <a:solidFill>
              <a:srgbClr val="C6BDDA"/>
            </a:solidFill>
            <a:prstDash val="solid"/>
          </a:ln>
        </p:spPr>
      </p:sp>
      <p:pic>
        <p:nvPicPr>
          <p:cNvPr id="13" name="Image 3" descr="preencoded.png"/>
          <p:cNvPicPr>
            <a:picLocks noChangeAspect="1"/>
          </p:cNvPicPr>
          <p:nvPr/>
        </p:nvPicPr>
        <p:blipFill>
          <a:blip r:embed="rId5"/>
          <a:stretch>
            <a:fillRect/>
          </a:stretch>
        </p:blipFill>
        <p:spPr>
          <a:xfrm>
            <a:off x="828080" y="6099393"/>
            <a:ext cx="359569" cy="449461"/>
          </a:xfrm>
          <a:prstGeom prst="rect">
            <a:avLst/>
          </a:prstGeom>
        </p:spPr>
      </p:pic>
      <p:sp>
        <p:nvSpPr>
          <p:cNvPr id="14" name="Text 8"/>
          <p:cNvSpPr/>
          <p:nvPr/>
        </p:nvSpPr>
        <p:spPr>
          <a:xfrm>
            <a:off x="1470898" y="6078974"/>
            <a:ext cx="2996684" cy="374571"/>
          </a:xfrm>
          <a:prstGeom prst="rect">
            <a:avLst/>
          </a:prstGeom>
          <a:noFill/>
        </p:spPr>
        <p:txBody>
          <a:bodyPr wrap="none" lIns="0" tIns="0" rIns="0" bIns="0" rtlCol="0" anchor="t"/>
          <a:lstStyle/>
          <a:p>
            <a:pPr marL="0" indent="0" algn="l">
              <a:lnSpc>
                <a:spcPts val="2900"/>
              </a:lnSpc>
              <a:buNone/>
            </a:pPr>
            <a:r>
              <a:rPr lang="en-US" sz="2350" b="1" kern="0" spc="-47" dirty="0">
                <a:solidFill>
                  <a:srgbClr val="272525"/>
                </a:solidFill>
                <a:latin typeface="Petrona Bold" pitchFamily="34" charset="0"/>
                <a:ea typeface="Petrona Bold" pitchFamily="34" charset="-122"/>
                <a:cs typeface="Petrona Bold" pitchFamily="34" charset="-120"/>
              </a:rPr>
              <a:t>Brainstorming</a:t>
            </a:r>
            <a:endParaRPr lang="en-US" sz="2350" dirty="0"/>
          </a:p>
        </p:txBody>
      </p:sp>
      <p:sp>
        <p:nvSpPr>
          <p:cNvPr id="15" name="Text 9"/>
          <p:cNvSpPr/>
          <p:nvPr/>
        </p:nvSpPr>
        <p:spPr>
          <a:xfrm>
            <a:off x="1470898" y="6584275"/>
            <a:ext cx="6910387" cy="1046202"/>
          </a:xfrm>
          <a:prstGeom prst="rect">
            <a:avLst/>
          </a:prstGeom>
          <a:noFill/>
        </p:spPr>
        <p:txBody>
          <a:bodyPr wrap="square" lIns="0" tIns="0" rIns="0" bIns="0" rtlCol="0" anchor="t"/>
          <a:lstStyle/>
          <a:p>
            <a:pPr marL="0" indent="0" algn="l">
              <a:lnSpc>
                <a:spcPts val="2700"/>
              </a:lnSpc>
              <a:buNone/>
            </a:pPr>
            <a:r>
              <a:rPr lang="en-US" sz="1700" kern="0" spc="-34" dirty="0">
                <a:solidFill>
                  <a:srgbClr val="272525"/>
                </a:solidFill>
                <a:latin typeface="Inter" panose="02000503000000020004" pitchFamily="34" charset="0"/>
                <a:ea typeface="Inter" panose="02000503000000020004" pitchFamily="34" charset="-122"/>
                <a:cs typeface="Inter" panose="02000503000000020004" pitchFamily="34" charset="-120"/>
              </a:rPr>
              <a:t>Translated user feedback into actionable feature ideas, including YouTube API integration, a mechanic-matching service, and confidence percentage display.</a:t>
            </a:r>
            <a:endParaRPr lang="en-US" sz="1700" dirty="0"/>
          </a:p>
        </p:txBody>
      </p:sp>
      <p:pic>
        <p:nvPicPr>
          <p:cNvPr id="16" name="Image 0" descr="preencoded.png"/>
          <p:cNvPicPr>
            <a:picLocks noChangeAspect="1"/>
          </p:cNvPicPr>
          <p:nvPr/>
        </p:nvPicPr>
        <p:blipFill>
          <a:blip r:embed="rId6"/>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945</Words>
  <Application>Microsoft Office PowerPoint</Application>
  <PresentationFormat>Custom</PresentationFormat>
  <Paragraphs>113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Inter</vt:lpstr>
      <vt:lpstr>Calibri</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6</cp:revision>
  <dcterms:created xsi:type="dcterms:W3CDTF">2025-04-14T16:16:00Z</dcterms:created>
  <dcterms:modified xsi:type="dcterms:W3CDTF">2025-04-14T17:54:57Z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FA860AC2D8924205B129FBABFE4DC884_12</vt:lpwstr>
  </property>
  <property fmtid="{D5CDD505-2E9C-101B-9397-08002B2CF9AE}" pid="3" name="KSOProductBuildVer">
    <vt:lpwstr>1033-12.2.0.20782</vt:lpwstr>
  </property>
</Properties>
</file>